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1.jpg" ContentType="image/gif"/>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5" r:id="rId2"/>
    <p:sldId id="284" r:id="rId3"/>
    <p:sldId id="256" r:id="rId4"/>
    <p:sldId id="257" r:id="rId5"/>
    <p:sldId id="258" r:id="rId6"/>
    <p:sldId id="259" r:id="rId7"/>
    <p:sldId id="260" r:id="rId8"/>
    <p:sldId id="273" r:id="rId9"/>
    <p:sldId id="262" r:id="rId10"/>
    <p:sldId id="263" r:id="rId11"/>
    <p:sldId id="277" r:id="rId12"/>
    <p:sldId id="261" r:id="rId13"/>
    <p:sldId id="286" r:id="rId14"/>
    <p:sldId id="264" r:id="rId15"/>
    <p:sldId id="270" r:id="rId16"/>
    <p:sldId id="269" r:id="rId17"/>
    <p:sldId id="266" r:id="rId18"/>
    <p:sldId id="276" r:id="rId19"/>
    <p:sldId id="267" r:id="rId20"/>
    <p:sldId id="275" r:id="rId21"/>
    <p:sldId id="278" r:id="rId22"/>
    <p:sldId id="280" r:id="rId23"/>
    <p:sldId id="281" r:id="rId24"/>
    <p:sldId id="279" r:id="rId25"/>
    <p:sldId id="282" r:id="rId26"/>
    <p:sldId id="287" r:id="rId27"/>
    <p:sldId id="288" r:id="rId28"/>
    <p:sldId id="292" r:id="rId29"/>
    <p:sldId id="283" r:id="rId30"/>
    <p:sldId id="289" r:id="rId31"/>
    <p:sldId id="291" r:id="rId32"/>
    <p:sldId id="290" r:id="rId33"/>
    <p:sldId id="27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gyan Das 02" initials="PD0" lastIdx="1" clrIdx="0">
    <p:extLst>
      <p:ext uri="{19B8F6BF-5375-455C-9EA6-DF929625EA0E}">
        <p15:presenceInfo xmlns:p15="http://schemas.microsoft.com/office/powerpoint/2012/main" userId="S-1-5-21-266749940-1637964444-929701000-13165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434" autoAdjust="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22D9824-0BDD-4CDB-83F4-8AE1EAC3AFBA}" type="datetimeFigureOut">
              <a:rPr lang="en-US" smtClean="0"/>
              <a:t>11/15/2015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4203D-A31B-4CE0-819C-1F90B08453AB}" type="slidenum">
              <a:rPr lang="en-US" smtClean="0"/>
              <a:t>‹#›</a:t>
            </a:fld>
            <a:endParaRPr lang="en-US"/>
          </a:p>
        </p:txBody>
      </p:sp>
    </p:spTree>
    <p:extLst>
      <p:ext uri="{BB962C8B-B14F-4D97-AF65-F5344CB8AC3E}">
        <p14:creationId xmlns:p14="http://schemas.microsoft.com/office/powerpoint/2010/main" val="3903482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2D9824-0BDD-4CDB-83F4-8AE1EAC3AFBA}" type="datetimeFigureOut">
              <a:rPr lang="en-US" smtClean="0"/>
              <a:t>11/15/2015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4203D-A31B-4CE0-819C-1F90B08453AB}" type="slidenum">
              <a:rPr lang="en-US" smtClean="0"/>
              <a:t>‹#›</a:t>
            </a:fld>
            <a:endParaRPr lang="en-US"/>
          </a:p>
        </p:txBody>
      </p:sp>
    </p:spTree>
    <p:extLst>
      <p:ext uri="{BB962C8B-B14F-4D97-AF65-F5344CB8AC3E}">
        <p14:creationId xmlns:p14="http://schemas.microsoft.com/office/powerpoint/2010/main" val="2133341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2D9824-0BDD-4CDB-83F4-8AE1EAC3AFBA}" type="datetimeFigureOut">
              <a:rPr lang="en-US" smtClean="0"/>
              <a:t>11/15/2015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4203D-A31B-4CE0-819C-1F90B08453AB}" type="slidenum">
              <a:rPr lang="en-US" smtClean="0"/>
              <a:t>‹#›</a:t>
            </a:fld>
            <a:endParaRPr lang="en-US"/>
          </a:p>
        </p:txBody>
      </p:sp>
    </p:spTree>
    <p:extLst>
      <p:ext uri="{BB962C8B-B14F-4D97-AF65-F5344CB8AC3E}">
        <p14:creationId xmlns:p14="http://schemas.microsoft.com/office/powerpoint/2010/main" val="766967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2D9824-0BDD-4CDB-83F4-8AE1EAC3AFBA}" type="datetimeFigureOut">
              <a:rPr lang="en-US" smtClean="0"/>
              <a:t>11/15/2015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4203D-A31B-4CE0-819C-1F90B08453AB}" type="slidenum">
              <a:rPr lang="en-US" smtClean="0"/>
              <a:t>‹#›</a:t>
            </a:fld>
            <a:endParaRPr lang="en-US"/>
          </a:p>
        </p:txBody>
      </p:sp>
    </p:spTree>
    <p:extLst>
      <p:ext uri="{BB962C8B-B14F-4D97-AF65-F5344CB8AC3E}">
        <p14:creationId xmlns:p14="http://schemas.microsoft.com/office/powerpoint/2010/main" val="1486870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2D9824-0BDD-4CDB-83F4-8AE1EAC3AFBA}" type="datetimeFigureOut">
              <a:rPr lang="en-US" smtClean="0"/>
              <a:t>11/15/2015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B4203D-A31B-4CE0-819C-1F90B08453AB}" type="slidenum">
              <a:rPr lang="en-US" smtClean="0"/>
              <a:t>‹#›</a:t>
            </a:fld>
            <a:endParaRPr lang="en-US"/>
          </a:p>
        </p:txBody>
      </p:sp>
    </p:spTree>
    <p:extLst>
      <p:ext uri="{BB962C8B-B14F-4D97-AF65-F5344CB8AC3E}">
        <p14:creationId xmlns:p14="http://schemas.microsoft.com/office/powerpoint/2010/main" val="2795370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22D9824-0BDD-4CDB-83F4-8AE1EAC3AFBA}" type="datetimeFigureOut">
              <a:rPr lang="en-US" smtClean="0"/>
              <a:t>11/15/2015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B4203D-A31B-4CE0-819C-1F90B08453AB}" type="slidenum">
              <a:rPr lang="en-US" smtClean="0"/>
              <a:t>‹#›</a:t>
            </a:fld>
            <a:endParaRPr lang="en-US"/>
          </a:p>
        </p:txBody>
      </p:sp>
    </p:spTree>
    <p:extLst>
      <p:ext uri="{BB962C8B-B14F-4D97-AF65-F5344CB8AC3E}">
        <p14:creationId xmlns:p14="http://schemas.microsoft.com/office/powerpoint/2010/main" val="1106971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22D9824-0BDD-4CDB-83F4-8AE1EAC3AFBA}" type="datetimeFigureOut">
              <a:rPr lang="en-US" smtClean="0"/>
              <a:t>11/15/2015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B4203D-A31B-4CE0-819C-1F90B08453AB}" type="slidenum">
              <a:rPr lang="en-US" smtClean="0"/>
              <a:t>‹#›</a:t>
            </a:fld>
            <a:endParaRPr lang="en-US"/>
          </a:p>
        </p:txBody>
      </p:sp>
    </p:spTree>
    <p:extLst>
      <p:ext uri="{BB962C8B-B14F-4D97-AF65-F5344CB8AC3E}">
        <p14:creationId xmlns:p14="http://schemas.microsoft.com/office/powerpoint/2010/main" val="721931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22D9824-0BDD-4CDB-83F4-8AE1EAC3AFBA}" type="datetimeFigureOut">
              <a:rPr lang="en-US" smtClean="0"/>
              <a:t>11/15/2015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B4203D-A31B-4CE0-819C-1F90B08453AB}" type="slidenum">
              <a:rPr lang="en-US" smtClean="0"/>
              <a:t>‹#›</a:t>
            </a:fld>
            <a:endParaRPr lang="en-US"/>
          </a:p>
        </p:txBody>
      </p:sp>
    </p:spTree>
    <p:extLst>
      <p:ext uri="{BB962C8B-B14F-4D97-AF65-F5344CB8AC3E}">
        <p14:creationId xmlns:p14="http://schemas.microsoft.com/office/powerpoint/2010/main" val="2269564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2D9824-0BDD-4CDB-83F4-8AE1EAC3AFBA}" type="datetimeFigureOut">
              <a:rPr lang="en-US" smtClean="0"/>
              <a:t>11/15/2015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B4203D-A31B-4CE0-819C-1F90B08453AB}" type="slidenum">
              <a:rPr lang="en-US" smtClean="0"/>
              <a:t>‹#›</a:t>
            </a:fld>
            <a:endParaRPr lang="en-US"/>
          </a:p>
        </p:txBody>
      </p:sp>
    </p:spTree>
    <p:extLst>
      <p:ext uri="{BB962C8B-B14F-4D97-AF65-F5344CB8AC3E}">
        <p14:creationId xmlns:p14="http://schemas.microsoft.com/office/powerpoint/2010/main" val="385640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2D9824-0BDD-4CDB-83F4-8AE1EAC3AFBA}" type="datetimeFigureOut">
              <a:rPr lang="en-US" smtClean="0"/>
              <a:t>11/15/2015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B4203D-A31B-4CE0-819C-1F90B08453AB}" type="slidenum">
              <a:rPr lang="en-US" smtClean="0"/>
              <a:t>‹#›</a:t>
            </a:fld>
            <a:endParaRPr lang="en-US"/>
          </a:p>
        </p:txBody>
      </p:sp>
    </p:spTree>
    <p:extLst>
      <p:ext uri="{BB962C8B-B14F-4D97-AF65-F5344CB8AC3E}">
        <p14:creationId xmlns:p14="http://schemas.microsoft.com/office/powerpoint/2010/main" val="941164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2D9824-0BDD-4CDB-83F4-8AE1EAC3AFBA}" type="datetimeFigureOut">
              <a:rPr lang="en-US" smtClean="0"/>
              <a:t>11/15/2015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B4203D-A31B-4CE0-819C-1F90B08453AB}" type="slidenum">
              <a:rPr lang="en-US" smtClean="0"/>
              <a:t>‹#›</a:t>
            </a:fld>
            <a:endParaRPr lang="en-US"/>
          </a:p>
        </p:txBody>
      </p:sp>
    </p:spTree>
    <p:extLst>
      <p:ext uri="{BB962C8B-B14F-4D97-AF65-F5344CB8AC3E}">
        <p14:creationId xmlns:p14="http://schemas.microsoft.com/office/powerpoint/2010/main" val="905862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2D9824-0BDD-4CDB-83F4-8AE1EAC3AFBA}" type="datetimeFigureOut">
              <a:rPr lang="en-US" smtClean="0"/>
              <a:t>11/15/2015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B4203D-A31B-4CE0-819C-1F90B08453AB}" type="slidenum">
              <a:rPr lang="en-US" smtClean="0"/>
              <a:t>‹#›</a:t>
            </a:fld>
            <a:endParaRPr lang="en-US"/>
          </a:p>
        </p:txBody>
      </p:sp>
    </p:spTree>
    <p:extLst>
      <p:ext uri="{BB962C8B-B14F-4D97-AF65-F5344CB8AC3E}">
        <p14:creationId xmlns:p14="http://schemas.microsoft.com/office/powerpoint/2010/main" val="11483102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pragyandas/Angular2-Starter-App" TargetMode="Externa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pragyandas/Angular2-Webpack-Starter-Application"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hyperlink" Target="http://robdodson.me/javascript-design-patterns-iterator/" TargetMode="External"/></Relationships>
</file>

<file path=ppt/slides/_rels/slide27.xml.rels><?xml version="1.0" encoding="UTF-8" standalone="yes"?>
<Relationships xmlns="http://schemas.openxmlformats.org/package/2006/relationships"><Relationship Id="rId2" Type="http://schemas.openxmlformats.org/officeDocument/2006/relationships/hyperlink" Target="http://www.dofactory.com/javascript/observer-design-pattern"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jpg"/><Relationship Id="rId1" Type="http://schemas.openxmlformats.org/officeDocument/2006/relationships/slideLayout" Target="../slideLayouts/slideLayout7.xml"/><Relationship Id="rId4" Type="http://schemas.openxmlformats.org/officeDocument/2006/relationships/hyperlink" Target="https://github.com/pragyandas/Rx-Event-Data"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7.xml"/><Relationship Id="rId4" Type="http://schemas.openxmlformats.org/officeDocument/2006/relationships/image" Target="../media/image14.gif"/></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polymer-project.org/" TargetMode="External"/><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hyperlink" Target="http://www.x-tags.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782" y="1613912"/>
            <a:ext cx="3424435" cy="3630175"/>
          </a:xfrm>
          <a:prstGeom prst="rect">
            <a:avLst/>
          </a:prstGeom>
        </p:spPr>
      </p:pic>
    </p:spTree>
    <p:extLst>
      <p:ext uri="{BB962C8B-B14F-4D97-AF65-F5344CB8AC3E}">
        <p14:creationId xmlns:p14="http://schemas.microsoft.com/office/powerpoint/2010/main" val="26072728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55313" y="2163651"/>
            <a:ext cx="9375820" cy="3600986"/>
          </a:xfrm>
          <a:prstGeom prst="rect">
            <a:avLst/>
          </a:prstGeom>
          <a:noFill/>
        </p:spPr>
        <p:txBody>
          <a:bodyPr wrap="square" rtlCol="0">
            <a:spAutoFit/>
          </a:bodyPr>
          <a:lstStyle/>
          <a:p>
            <a:r>
              <a:rPr lang="en-US" sz="3200" dirty="0" smtClean="0"/>
              <a:t>“By </a:t>
            </a:r>
            <a:r>
              <a:rPr lang="en-US" sz="3200" dirty="0"/>
              <a:t>combining these four capabilities web developers can create declarative components (Custom Elements) which are fully encapsulated (Shadow DOM). These components can describe their own views (Template Element) and can be easily packaged for distribution to other developers (HTML Imports</a:t>
            </a:r>
            <a:r>
              <a:rPr lang="en-US" sz="3200" dirty="0" smtClean="0"/>
              <a:t>).”</a:t>
            </a:r>
            <a:endParaRPr lang="en-US" sz="3200" dirty="0"/>
          </a:p>
          <a:p>
            <a:r>
              <a:rPr lang="en-US" dirty="0"/>
              <a:t/>
            </a:r>
            <a:br>
              <a:rPr lang="en-US" dirty="0"/>
            </a:br>
            <a:endParaRPr lang="en-US" dirty="0"/>
          </a:p>
        </p:txBody>
      </p:sp>
      <p:sp>
        <p:nvSpPr>
          <p:cNvPr id="6" name="TextBox 5"/>
          <p:cNvSpPr txBox="1"/>
          <p:nvPr/>
        </p:nvSpPr>
        <p:spPr>
          <a:xfrm>
            <a:off x="1455313" y="888643"/>
            <a:ext cx="6645499" cy="707886"/>
          </a:xfrm>
          <a:prstGeom prst="rect">
            <a:avLst/>
          </a:prstGeom>
          <a:noFill/>
        </p:spPr>
        <p:txBody>
          <a:bodyPr wrap="square" rtlCol="0">
            <a:spAutoFit/>
          </a:bodyPr>
          <a:lstStyle/>
          <a:p>
            <a:r>
              <a:rPr lang="en-US" sz="4000" dirty="0" smtClean="0"/>
              <a:t>As Angular Team describes it:</a:t>
            </a:r>
            <a:endParaRPr lang="en-US" sz="4000" dirty="0"/>
          </a:p>
        </p:txBody>
      </p:sp>
    </p:spTree>
    <p:extLst>
      <p:ext uri="{BB962C8B-B14F-4D97-AF65-F5344CB8AC3E}">
        <p14:creationId xmlns:p14="http://schemas.microsoft.com/office/powerpoint/2010/main" val="39794418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9701" y="350035"/>
            <a:ext cx="6297769" cy="830997"/>
          </a:xfrm>
          <a:prstGeom prst="rect">
            <a:avLst/>
          </a:prstGeom>
          <a:noFill/>
        </p:spPr>
        <p:txBody>
          <a:bodyPr wrap="square" rtlCol="0">
            <a:spAutoFit/>
          </a:bodyPr>
          <a:lstStyle/>
          <a:p>
            <a:r>
              <a:rPr lang="en-US" sz="4800" dirty="0" err="1" smtClean="0"/>
              <a:t>JavaScript.next</a:t>
            </a:r>
            <a:endParaRPr lang="en-US" sz="4800" dirty="0"/>
          </a:p>
        </p:txBody>
      </p:sp>
      <p:sp>
        <p:nvSpPr>
          <p:cNvPr id="5" name="TextBox 4"/>
          <p:cNvSpPr txBox="1"/>
          <p:nvPr/>
        </p:nvSpPr>
        <p:spPr>
          <a:xfrm>
            <a:off x="669701" y="1384789"/>
            <a:ext cx="8783392" cy="3477875"/>
          </a:xfrm>
          <a:prstGeom prst="rect">
            <a:avLst/>
          </a:prstGeom>
          <a:noFill/>
        </p:spPr>
        <p:txBody>
          <a:bodyPr wrap="square" rtlCol="0">
            <a:spAutoFit/>
          </a:bodyPr>
          <a:lstStyle/>
          <a:p>
            <a:pPr marL="285750" indent="-285750">
              <a:buFont typeface="Arial" panose="020B0604020202020204" pitchFamily="34" charset="0"/>
              <a:buChar char="•"/>
            </a:pPr>
            <a:r>
              <a:rPr lang="en-US" sz="3600" dirty="0" smtClean="0"/>
              <a:t>Next version is </a:t>
            </a:r>
            <a:r>
              <a:rPr lang="en-US" sz="3600" dirty="0" err="1" smtClean="0"/>
              <a:t>ECMASrcipt</a:t>
            </a:r>
            <a:r>
              <a:rPr lang="en-US" sz="3600" dirty="0" smtClean="0"/>
              <a:t> 6 (JS2015)</a:t>
            </a:r>
          </a:p>
          <a:p>
            <a:pPr marL="285750" indent="-285750">
              <a:buFont typeface="Arial" panose="020B0604020202020204" pitchFamily="34" charset="0"/>
              <a:buChar char="•"/>
            </a:pPr>
            <a:r>
              <a:rPr lang="en-US" sz="3600" dirty="0" smtClean="0"/>
              <a:t>What you wished is what you get</a:t>
            </a:r>
          </a:p>
          <a:p>
            <a:endParaRPr lang="en-US" sz="3600" dirty="0" smtClean="0"/>
          </a:p>
          <a:p>
            <a:pPr marL="742950" lvl="1" indent="-285750">
              <a:buFont typeface="Arial" panose="020B0604020202020204" pitchFamily="34" charset="0"/>
              <a:buChar char="•"/>
            </a:pPr>
            <a:r>
              <a:rPr lang="en-US" sz="2800" dirty="0" smtClean="0"/>
              <a:t>Classes</a:t>
            </a:r>
          </a:p>
          <a:p>
            <a:pPr marL="742950" lvl="1" indent="-285750">
              <a:buFont typeface="Arial" panose="020B0604020202020204" pitchFamily="34" charset="0"/>
              <a:buChar char="•"/>
            </a:pPr>
            <a:r>
              <a:rPr lang="en-US" sz="2800" dirty="0" smtClean="0"/>
              <a:t>Arrow functions (lambdas)</a:t>
            </a:r>
          </a:p>
          <a:p>
            <a:pPr marL="742950" lvl="1" indent="-285750">
              <a:buFont typeface="Arial" panose="020B0604020202020204" pitchFamily="34" charset="0"/>
              <a:buChar char="•"/>
            </a:pPr>
            <a:r>
              <a:rPr lang="en-US" sz="2800" dirty="0" smtClean="0"/>
              <a:t>Module System</a:t>
            </a:r>
          </a:p>
          <a:p>
            <a:pPr marL="742950" lvl="1" indent="-285750">
              <a:buFont typeface="Arial" panose="020B0604020202020204" pitchFamily="34" charset="0"/>
              <a:buChar char="•"/>
            </a:pPr>
            <a:r>
              <a:rPr lang="en-US" sz="2800" dirty="0" smtClean="0"/>
              <a:t>…and other features</a:t>
            </a:r>
            <a:endParaRPr lang="en-US" sz="2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8003" y="350035"/>
            <a:ext cx="1410997" cy="1410997"/>
          </a:xfrm>
          <a:prstGeom prst="rect">
            <a:avLst/>
          </a:prstGeom>
        </p:spPr>
      </p:pic>
    </p:spTree>
    <p:extLst>
      <p:ext uri="{BB962C8B-B14F-4D97-AF65-F5344CB8AC3E}">
        <p14:creationId xmlns:p14="http://schemas.microsoft.com/office/powerpoint/2010/main" val="28903502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6670" y="386366"/>
            <a:ext cx="2833353" cy="830997"/>
          </a:xfrm>
          <a:prstGeom prst="rect">
            <a:avLst/>
          </a:prstGeom>
          <a:noFill/>
        </p:spPr>
        <p:txBody>
          <a:bodyPr wrap="square" rtlCol="0">
            <a:spAutoFit/>
          </a:bodyPr>
          <a:lstStyle/>
          <a:p>
            <a:r>
              <a:rPr lang="en-US" sz="4800" dirty="0" smtClean="0"/>
              <a:t>TypeScript</a:t>
            </a:r>
            <a:endParaRPr lang="en-US" sz="4800" dirty="0"/>
          </a:p>
        </p:txBody>
      </p:sp>
      <p:sp>
        <p:nvSpPr>
          <p:cNvPr id="4" name="TextBox 3"/>
          <p:cNvSpPr txBox="1"/>
          <p:nvPr/>
        </p:nvSpPr>
        <p:spPr>
          <a:xfrm>
            <a:off x="759854" y="1571223"/>
            <a:ext cx="7616780" cy="1231106"/>
          </a:xfrm>
          <a:prstGeom prst="rect">
            <a:avLst/>
          </a:prstGeom>
          <a:noFill/>
        </p:spPr>
        <p:txBody>
          <a:bodyPr wrap="square" rtlCol="0">
            <a:spAutoFit/>
          </a:bodyPr>
          <a:lstStyle/>
          <a:p>
            <a:r>
              <a:rPr lang="en-US" sz="2800" dirty="0"/>
              <a:t>TypeScript is a typed superset of JavaScript that compiles to plain JavaScript.</a:t>
            </a:r>
          </a:p>
          <a:p>
            <a:endParaRPr lang="en-US" dirty="0"/>
          </a:p>
        </p:txBody>
      </p:sp>
      <p:pic>
        <p:nvPicPr>
          <p:cNvPr id="6" name="Picture 5"/>
          <p:cNvPicPr>
            <a:picLocks noChangeAspect="1"/>
          </p:cNvPicPr>
          <p:nvPr/>
        </p:nvPicPr>
        <p:blipFill>
          <a:blip r:embed="rId2"/>
          <a:stretch>
            <a:fillRect/>
          </a:stretch>
        </p:blipFill>
        <p:spPr>
          <a:xfrm>
            <a:off x="0" y="2485622"/>
            <a:ext cx="12192000" cy="437237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2018" y="2869406"/>
            <a:ext cx="763920" cy="76392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11912" y="2869406"/>
            <a:ext cx="763920" cy="763920"/>
          </a:xfrm>
          <a:prstGeom prst="rect">
            <a:avLst/>
          </a:prstGeom>
        </p:spPr>
      </p:pic>
    </p:spTree>
    <p:extLst>
      <p:ext uri="{BB962C8B-B14F-4D97-AF65-F5344CB8AC3E}">
        <p14:creationId xmlns:p14="http://schemas.microsoft.com/office/powerpoint/2010/main" val="40160297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6670" y="386366"/>
            <a:ext cx="3035348" cy="830997"/>
          </a:xfrm>
          <a:prstGeom prst="rect">
            <a:avLst/>
          </a:prstGeom>
          <a:noFill/>
        </p:spPr>
        <p:txBody>
          <a:bodyPr wrap="square" rtlCol="0">
            <a:spAutoFit/>
          </a:bodyPr>
          <a:lstStyle/>
          <a:p>
            <a:r>
              <a:rPr lang="en-US" sz="4800" dirty="0" smtClean="0"/>
              <a:t>Decorators</a:t>
            </a:r>
            <a:endParaRPr lang="en-US" sz="4800" dirty="0"/>
          </a:p>
        </p:txBody>
      </p:sp>
      <p:sp>
        <p:nvSpPr>
          <p:cNvPr id="4" name="TextBox 3"/>
          <p:cNvSpPr txBox="1"/>
          <p:nvPr/>
        </p:nvSpPr>
        <p:spPr>
          <a:xfrm>
            <a:off x="2228046" y="2562897"/>
            <a:ext cx="8216720" cy="2031325"/>
          </a:xfrm>
          <a:prstGeom prst="rect">
            <a:avLst/>
          </a:prstGeom>
          <a:noFill/>
        </p:spPr>
        <p:txBody>
          <a:bodyPr wrap="square" rtlCol="0">
            <a:spAutoFit/>
          </a:bodyPr>
          <a:lstStyle/>
          <a:p>
            <a:r>
              <a:rPr lang="en-US" sz="3600" dirty="0" smtClean="0"/>
              <a:t>ES6 + Annotations + Types = AtScript</a:t>
            </a:r>
          </a:p>
          <a:p>
            <a:endParaRPr lang="en-US" sz="3600" dirty="0" smtClean="0"/>
          </a:p>
          <a:p>
            <a:r>
              <a:rPr lang="en-US" sz="3600" dirty="0" smtClean="0"/>
              <a:t>Microsoft + Google = TypeScript + AtScript</a:t>
            </a:r>
            <a:endParaRPr lang="en-US" sz="3600" dirty="0"/>
          </a:p>
          <a:p>
            <a:endParaRPr lang="en-US" dirty="0"/>
          </a:p>
        </p:txBody>
      </p:sp>
    </p:spTree>
    <p:extLst>
      <p:ext uri="{BB962C8B-B14F-4D97-AF65-F5344CB8AC3E}">
        <p14:creationId xmlns:p14="http://schemas.microsoft.com/office/powerpoint/2010/main" val="32443849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78"/>
            <a:ext cx="12192000" cy="6076681"/>
          </a:xfrm>
          <a:prstGeom prst="rect">
            <a:avLst/>
          </a:prstGeom>
        </p:spPr>
      </p:pic>
      <p:sp>
        <p:nvSpPr>
          <p:cNvPr id="3" name="TextBox 2"/>
          <p:cNvSpPr txBox="1"/>
          <p:nvPr/>
        </p:nvSpPr>
        <p:spPr>
          <a:xfrm>
            <a:off x="4251102" y="6211669"/>
            <a:ext cx="4951926" cy="646331"/>
          </a:xfrm>
          <a:prstGeom prst="rect">
            <a:avLst/>
          </a:prstGeom>
          <a:noFill/>
        </p:spPr>
        <p:txBody>
          <a:bodyPr wrap="square" rtlCol="0">
            <a:spAutoFit/>
          </a:bodyPr>
          <a:lstStyle/>
          <a:p>
            <a:r>
              <a:rPr lang="en-US" sz="3600" dirty="0" smtClean="0"/>
              <a:t>Lets “Hello World” </a:t>
            </a:r>
            <a:r>
              <a:rPr lang="en-US" sz="3600" dirty="0" smtClean="0">
                <a:sym typeface="Wingdings" panose="05000000000000000000" pitchFamily="2" charset="2"/>
              </a:rPr>
              <a:t>;)</a:t>
            </a:r>
            <a:endParaRPr lang="en-US" sz="3600" dirty="0"/>
          </a:p>
        </p:txBody>
      </p:sp>
    </p:spTree>
    <p:extLst>
      <p:ext uri="{BB962C8B-B14F-4D97-AF65-F5344CB8AC3E}">
        <p14:creationId xmlns:p14="http://schemas.microsoft.com/office/powerpoint/2010/main" val="27576413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0"/>
            <a:ext cx="12192000" cy="1095375"/>
          </a:xfrm>
          <a:prstGeom prst="rect">
            <a:avLst/>
          </a:prstGeom>
        </p:spPr>
      </p:pic>
      <p:sp>
        <p:nvSpPr>
          <p:cNvPr id="9" name="TextBox 8"/>
          <p:cNvSpPr txBox="1"/>
          <p:nvPr/>
        </p:nvSpPr>
        <p:spPr>
          <a:xfrm>
            <a:off x="746975" y="1584101"/>
            <a:ext cx="10856890"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What are the differences between Angular 1.x and Angular 2.0?</a:t>
            </a:r>
          </a:p>
          <a:p>
            <a:endParaRPr lang="en-US" sz="2800" dirty="0" smtClean="0"/>
          </a:p>
          <a:p>
            <a:pPr marL="285750" indent="-285750">
              <a:buFont typeface="Arial" panose="020B0604020202020204" pitchFamily="34" charset="0"/>
              <a:buChar char="•"/>
            </a:pPr>
            <a:r>
              <a:rPr lang="en-US" sz="2800" dirty="0" smtClean="0"/>
              <a:t>Why should I go to Angular 2.0 if I am a Angular 1.x developer?</a:t>
            </a:r>
          </a:p>
          <a:p>
            <a:endParaRPr lang="en-US" sz="2800" dirty="0" smtClean="0"/>
          </a:p>
          <a:p>
            <a:pPr marL="285750" indent="-285750">
              <a:buFont typeface="Arial" panose="020B0604020202020204" pitchFamily="34" charset="0"/>
              <a:buChar char="•"/>
            </a:pPr>
            <a:r>
              <a:rPr lang="en-US" sz="2800" dirty="0" smtClean="0"/>
              <a:t>How to move the application from Angular 1.x to 2.0?</a:t>
            </a:r>
          </a:p>
          <a:p>
            <a:endParaRPr lang="en-US" sz="2800" dirty="0" smtClean="0"/>
          </a:p>
          <a:p>
            <a:pPr marL="285750" indent="-285750">
              <a:buFont typeface="Arial" panose="020B0604020202020204" pitchFamily="34" charset="0"/>
              <a:buChar char="•"/>
            </a:pPr>
            <a:r>
              <a:rPr lang="en-US" sz="2800" dirty="0" smtClean="0"/>
              <a:t>What are the best practices to move from Angular 1.x to 2.0?</a:t>
            </a:r>
          </a:p>
          <a:p>
            <a:endParaRPr lang="en-US" sz="2800" dirty="0" smtClean="0"/>
          </a:p>
          <a:p>
            <a:pPr marL="285750" indent="-285750">
              <a:buFont typeface="Arial" panose="020B0604020202020204" pitchFamily="34" charset="0"/>
              <a:buChar char="•"/>
            </a:pPr>
            <a:r>
              <a:rPr lang="en-US" sz="2800" dirty="0" smtClean="0"/>
              <a:t>How to go around the data architecture of Angular 2.0 application?</a:t>
            </a:r>
          </a:p>
          <a:p>
            <a:pPr marL="285750" indent="-285750">
              <a:buFont typeface="Arial" panose="020B0604020202020204" pitchFamily="34" charset="0"/>
              <a:buChar char="•"/>
            </a:pPr>
            <a:endParaRPr lang="en-US" sz="2800" dirty="0" smtClean="0"/>
          </a:p>
          <a:p>
            <a:pPr marL="285750" indent="-285750">
              <a:buFont typeface="Arial" panose="020B0604020202020204" pitchFamily="34" charset="0"/>
              <a:buChar char="•"/>
            </a:pPr>
            <a:r>
              <a:rPr lang="en-US" sz="2800" dirty="0" smtClean="0"/>
              <a:t>How to scale up the entire Angular 2.0 learning curve?</a:t>
            </a:r>
          </a:p>
        </p:txBody>
      </p:sp>
    </p:spTree>
    <p:extLst>
      <p:ext uri="{BB962C8B-B14F-4D97-AF65-F5344CB8AC3E}">
        <p14:creationId xmlns:p14="http://schemas.microsoft.com/office/powerpoint/2010/main" val="25235356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6670" y="386366"/>
            <a:ext cx="10431888" cy="830997"/>
          </a:xfrm>
          <a:prstGeom prst="rect">
            <a:avLst/>
          </a:prstGeom>
          <a:noFill/>
        </p:spPr>
        <p:txBody>
          <a:bodyPr wrap="square" rtlCol="0">
            <a:spAutoFit/>
          </a:bodyPr>
          <a:lstStyle/>
          <a:p>
            <a:r>
              <a:rPr lang="en-US" sz="4800" dirty="0" smtClean="0"/>
              <a:t>Differences between Angular 1.x and 2.0</a:t>
            </a:r>
            <a:endParaRPr lang="en-US" sz="4800" dirty="0"/>
          </a:p>
        </p:txBody>
      </p:sp>
      <p:sp>
        <p:nvSpPr>
          <p:cNvPr id="3" name="TextBox 2"/>
          <p:cNvSpPr txBox="1"/>
          <p:nvPr/>
        </p:nvSpPr>
        <p:spPr>
          <a:xfrm>
            <a:off x="721217" y="2106005"/>
            <a:ext cx="8010659" cy="3539430"/>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t>$scope replaced by ES6 classes.</a:t>
            </a:r>
          </a:p>
          <a:p>
            <a:pPr marL="285750" indent="-285750">
              <a:buFont typeface="Arial" panose="020B0604020202020204" pitchFamily="34" charset="0"/>
              <a:buChar char="•"/>
            </a:pPr>
            <a:r>
              <a:rPr lang="en-US" sz="3200" dirty="0" smtClean="0"/>
              <a:t>No standalone controllers.</a:t>
            </a:r>
          </a:p>
          <a:p>
            <a:pPr marL="285750" indent="-285750">
              <a:buFont typeface="Arial" panose="020B0604020202020204" pitchFamily="34" charset="0"/>
              <a:buChar char="•"/>
            </a:pPr>
            <a:r>
              <a:rPr lang="en-US" sz="3200" dirty="0" smtClean="0"/>
              <a:t>DOM events.</a:t>
            </a:r>
          </a:p>
          <a:p>
            <a:pPr marL="285750" indent="-285750">
              <a:buFont typeface="Arial" panose="020B0604020202020204" pitchFamily="34" charset="0"/>
              <a:buChar char="•"/>
            </a:pPr>
            <a:r>
              <a:rPr lang="en-US" sz="3200" dirty="0" smtClean="0"/>
              <a:t>No more ng-click, ng-</a:t>
            </a:r>
            <a:r>
              <a:rPr lang="en-US" sz="3200" dirty="0" err="1" smtClean="0"/>
              <a:t>mouseover</a:t>
            </a:r>
            <a:r>
              <a:rPr lang="en-US" sz="3200" dirty="0" smtClean="0"/>
              <a:t>, etc..</a:t>
            </a:r>
          </a:p>
          <a:p>
            <a:pPr marL="285750" indent="-285750">
              <a:buFont typeface="Arial" panose="020B0604020202020204" pitchFamily="34" charset="0"/>
              <a:buChar char="•"/>
            </a:pPr>
            <a:r>
              <a:rPr lang="en-US" sz="3200" dirty="0" smtClean="0"/>
              <a:t>Modular Application Architecture.</a:t>
            </a:r>
            <a:endParaRPr lang="en-US" sz="3200" dirty="0"/>
          </a:p>
          <a:p>
            <a:pPr marL="285750" indent="-285750">
              <a:buFont typeface="Arial" panose="020B0604020202020204" pitchFamily="34" charset="0"/>
              <a:buChar char="•"/>
            </a:pPr>
            <a:r>
              <a:rPr lang="en-US" sz="3200" dirty="0" smtClean="0"/>
              <a:t>New Router (not covered).</a:t>
            </a:r>
          </a:p>
          <a:p>
            <a:pPr marL="285750" indent="-285750">
              <a:buFont typeface="Arial" panose="020B0604020202020204" pitchFamily="34" charset="0"/>
              <a:buChar char="•"/>
            </a:pPr>
            <a:r>
              <a:rPr lang="en-US" sz="3200" dirty="0" smtClean="0"/>
              <a:t>Truck load of new core services</a:t>
            </a:r>
          </a:p>
        </p:txBody>
      </p:sp>
    </p:spTree>
    <p:extLst>
      <p:ext uri="{BB962C8B-B14F-4D97-AF65-F5344CB8AC3E}">
        <p14:creationId xmlns:p14="http://schemas.microsoft.com/office/powerpoint/2010/main" val="1717263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6670" y="386366"/>
            <a:ext cx="7946265" cy="830997"/>
          </a:xfrm>
          <a:prstGeom prst="rect">
            <a:avLst/>
          </a:prstGeom>
          <a:noFill/>
        </p:spPr>
        <p:txBody>
          <a:bodyPr wrap="square" rtlCol="0">
            <a:spAutoFit/>
          </a:bodyPr>
          <a:lstStyle/>
          <a:p>
            <a:r>
              <a:rPr lang="en-US" sz="4800" dirty="0" smtClean="0"/>
              <a:t>Component Tree</a:t>
            </a:r>
            <a:endParaRPr lang="en-US" sz="480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529" y="1270699"/>
            <a:ext cx="9853968" cy="5587301"/>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5037" y="386365"/>
            <a:ext cx="6542467" cy="2137893"/>
          </a:xfrm>
          <a:prstGeom prst="rect">
            <a:avLst/>
          </a:prstGeom>
        </p:spPr>
      </p:pic>
    </p:spTree>
    <p:extLst>
      <p:ext uri="{BB962C8B-B14F-4D97-AF65-F5344CB8AC3E}">
        <p14:creationId xmlns:p14="http://schemas.microsoft.com/office/powerpoint/2010/main" val="12932638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7887" y="1326524"/>
            <a:ext cx="10135674" cy="4524315"/>
          </a:xfrm>
          <a:prstGeom prst="rect">
            <a:avLst/>
          </a:prstGeom>
          <a:noFill/>
        </p:spPr>
        <p:txBody>
          <a:bodyPr wrap="square" rtlCol="0">
            <a:spAutoFit/>
          </a:bodyPr>
          <a:lstStyle/>
          <a:p>
            <a:r>
              <a:rPr lang="en-US" sz="4800" dirty="0"/>
              <a:t>Lets look at an Angular 2.0 starter </a:t>
            </a:r>
            <a:r>
              <a:rPr lang="en-US" sz="4800" dirty="0" smtClean="0"/>
              <a:t>application (!To-do) :</a:t>
            </a:r>
            <a:endParaRPr lang="en-US" sz="2800" dirty="0" smtClean="0"/>
          </a:p>
          <a:p>
            <a:endParaRPr lang="en-US" sz="2400" dirty="0" smtClean="0"/>
          </a:p>
          <a:p>
            <a:pPr marL="914400" lvl="1" indent="-457200">
              <a:buFont typeface="Arial" panose="020B0604020202020204" pitchFamily="34" charset="0"/>
              <a:buChar char="•"/>
            </a:pPr>
            <a:r>
              <a:rPr lang="en-US" sz="2800" dirty="0"/>
              <a:t>Tree of components.</a:t>
            </a:r>
          </a:p>
          <a:p>
            <a:pPr marL="914400" lvl="1" indent="-457200">
              <a:buFont typeface="Arial" panose="020B0604020202020204" pitchFamily="34" charset="0"/>
              <a:buChar char="•"/>
            </a:pPr>
            <a:r>
              <a:rPr lang="en-US" sz="2800" dirty="0" smtClean="0"/>
              <a:t>Written in TypeScript.</a:t>
            </a:r>
          </a:p>
          <a:p>
            <a:pPr marL="914400" lvl="1" indent="-457200">
              <a:buFont typeface="Arial" panose="020B0604020202020204" pitchFamily="34" charset="0"/>
              <a:buChar char="•"/>
            </a:pPr>
            <a:r>
              <a:rPr lang="en-US" sz="2800" dirty="0" smtClean="0"/>
              <a:t>Uses </a:t>
            </a:r>
            <a:r>
              <a:rPr lang="en-US" sz="2800" dirty="0" err="1" smtClean="0"/>
              <a:t>SystemJs</a:t>
            </a:r>
            <a:r>
              <a:rPr lang="en-US" sz="2800" dirty="0" smtClean="0"/>
              <a:t> for module loading.</a:t>
            </a:r>
          </a:p>
          <a:p>
            <a:pPr marL="914400" lvl="1" indent="-457200">
              <a:buFont typeface="Arial" panose="020B0604020202020204" pitchFamily="34" charset="0"/>
              <a:buChar char="•"/>
            </a:pPr>
            <a:r>
              <a:rPr lang="en-US" sz="2800" dirty="0" smtClean="0"/>
              <a:t>Composition of components.</a:t>
            </a:r>
          </a:p>
          <a:p>
            <a:pPr marL="914400" lvl="1" indent="-457200">
              <a:buFont typeface="Arial" panose="020B0604020202020204" pitchFamily="34" charset="0"/>
              <a:buChar char="•"/>
            </a:pPr>
            <a:r>
              <a:rPr lang="en-US" sz="2800" dirty="0" smtClean="0"/>
              <a:t>Dependency Injection</a:t>
            </a:r>
          </a:p>
          <a:p>
            <a:pPr marL="914400" lvl="1" indent="-457200">
              <a:buFont typeface="Arial" panose="020B0604020202020204" pitchFamily="34" charset="0"/>
              <a:buChar char="•"/>
            </a:pPr>
            <a:r>
              <a:rPr lang="en-US" sz="2800" dirty="0" err="1" smtClean="0"/>
              <a:t>Bootstarping</a:t>
            </a:r>
            <a:endParaRPr lang="en-US" sz="2800" dirty="0" smtClean="0"/>
          </a:p>
        </p:txBody>
      </p:sp>
      <p:sp>
        <p:nvSpPr>
          <p:cNvPr id="3" name="TextBox 2"/>
          <p:cNvSpPr txBox="1"/>
          <p:nvPr/>
        </p:nvSpPr>
        <p:spPr>
          <a:xfrm>
            <a:off x="6207617" y="6053070"/>
            <a:ext cx="5215944" cy="369332"/>
          </a:xfrm>
          <a:prstGeom prst="rect">
            <a:avLst/>
          </a:prstGeom>
          <a:noFill/>
        </p:spPr>
        <p:txBody>
          <a:bodyPr wrap="square" rtlCol="0">
            <a:spAutoFit/>
          </a:bodyPr>
          <a:lstStyle/>
          <a:p>
            <a:r>
              <a:rPr lang="en-US" dirty="0">
                <a:hlinkClick r:id="rId2"/>
              </a:rPr>
              <a:t>https://github.com/pragyandas/Angular2-Starter-App</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823821">
            <a:off x="8262957" y="3282981"/>
            <a:ext cx="1105261" cy="11052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01752">
            <a:off x="9491654" y="3207661"/>
            <a:ext cx="2311519" cy="762039"/>
          </a:xfrm>
          <a:prstGeom prst="rect">
            <a:avLst/>
          </a:prstGeom>
        </p:spPr>
      </p:pic>
    </p:spTree>
    <p:extLst>
      <p:ext uri="{BB962C8B-B14F-4D97-AF65-F5344CB8AC3E}">
        <p14:creationId xmlns:p14="http://schemas.microsoft.com/office/powerpoint/2010/main" val="24838694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6670" y="386366"/>
            <a:ext cx="9788909" cy="830997"/>
          </a:xfrm>
          <a:prstGeom prst="rect">
            <a:avLst/>
          </a:prstGeom>
          <a:noFill/>
        </p:spPr>
        <p:txBody>
          <a:bodyPr wrap="square" rtlCol="0">
            <a:spAutoFit/>
          </a:bodyPr>
          <a:lstStyle/>
          <a:p>
            <a:r>
              <a:rPr lang="en-US" sz="4800" dirty="0" smtClean="0"/>
              <a:t>Best Practices to move from 1.x to 2.0</a:t>
            </a:r>
            <a:endParaRPr lang="en-US" sz="4800" dirty="0"/>
          </a:p>
        </p:txBody>
      </p:sp>
      <p:sp>
        <p:nvSpPr>
          <p:cNvPr id="3" name="TextBox 2"/>
          <p:cNvSpPr txBox="1"/>
          <p:nvPr/>
        </p:nvSpPr>
        <p:spPr>
          <a:xfrm>
            <a:off x="721217" y="1931831"/>
            <a:ext cx="5318975" cy="4924425"/>
          </a:xfrm>
          <a:prstGeom prst="rect">
            <a:avLst/>
          </a:prstGeom>
          <a:noFill/>
        </p:spPr>
        <p:txBody>
          <a:bodyPr wrap="square" rtlCol="0">
            <a:spAutoFit/>
          </a:bodyPr>
          <a:lstStyle/>
          <a:p>
            <a:r>
              <a:rPr lang="en-US" sz="4400" dirty="0" smtClean="0"/>
              <a:t>Avoid</a:t>
            </a:r>
          </a:p>
          <a:p>
            <a:pPr marL="571500" indent="-571500">
              <a:buFont typeface="Arial" panose="020B0604020202020204" pitchFamily="34" charset="0"/>
              <a:buChar char="•"/>
            </a:pPr>
            <a:r>
              <a:rPr lang="en-US" sz="3600" dirty="0" smtClean="0"/>
              <a:t>$scope</a:t>
            </a:r>
          </a:p>
          <a:p>
            <a:pPr marL="571500" indent="-571500">
              <a:buFont typeface="Arial" panose="020B0604020202020204" pitchFamily="34" charset="0"/>
              <a:buChar char="•"/>
            </a:pPr>
            <a:r>
              <a:rPr lang="en-US" sz="3600" dirty="0" smtClean="0"/>
              <a:t>$scope</a:t>
            </a:r>
          </a:p>
          <a:p>
            <a:pPr marL="571500" indent="-571500">
              <a:buFont typeface="Arial" panose="020B0604020202020204" pitchFamily="34" charset="0"/>
              <a:buChar char="•"/>
            </a:pPr>
            <a:r>
              <a:rPr lang="en-US" sz="3600" dirty="0" smtClean="0"/>
              <a:t>$scope</a:t>
            </a:r>
          </a:p>
          <a:p>
            <a:pPr marL="571500" indent="-571500">
              <a:buFont typeface="Arial" panose="020B0604020202020204" pitchFamily="34" charset="0"/>
              <a:buChar char="•"/>
            </a:pPr>
            <a:r>
              <a:rPr lang="en-US" sz="3600" dirty="0" smtClean="0"/>
              <a:t>The link function</a:t>
            </a:r>
          </a:p>
          <a:p>
            <a:pPr marL="571500" indent="-571500">
              <a:buFont typeface="Arial" panose="020B0604020202020204" pitchFamily="34" charset="0"/>
              <a:buChar char="•"/>
            </a:pPr>
            <a:r>
              <a:rPr lang="en-US" sz="3600" dirty="0" smtClean="0"/>
              <a:t>No Standalone Controllers</a:t>
            </a:r>
          </a:p>
          <a:p>
            <a:pPr marL="571500" indent="-571500">
              <a:buFont typeface="Arial" panose="020B0604020202020204" pitchFamily="34" charset="0"/>
              <a:buChar char="•"/>
            </a:pPr>
            <a:r>
              <a:rPr lang="en-US" sz="3600" dirty="0" smtClean="0"/>
              <a:t>$parse, $observe, $</a:t>
            </a:r>
            <a:r>
              <a:rPr lang="en-US" sz="3600" dirty="0" err="1" smtClean="0"/>
              <a:t>eval</a:t>
            </a:r>
            <a:endParaRPr lang="en-US" sz="3600" dirty="0" smtClean="0"/>
          </a:p>
          <a:p>
            <a:endParaRPr lang="en-US" dirty="0"/>
          </a:p>
        </p:txBody>
      </p:sp>
      <p:sp>
        <p:nvSpPr>
          <p:cNvPr id="6" name="TextBox 5"/>
          <p:cNvSpPr txBox="1"/>
          <p:nvPr/>
        </p:nvSpPr>
        <p:spPr>
          <a:xfrm>
            <a:off x="6630474" y="1931830"/>
            <a:ext cx="5318975" cy="3816429"/>
          </a:xfrm>
          <a:prstGeom prst="rect">
            <a:avLst/>
          </a:prstGeom>
          <a:noFill/>
        </p:spPr>
        <p:txBody>
          <a:bodyPr wrap="square" rtlCol="0">
            <a:spAutoFit/>
          </a:bodyPr>
          <a:lstStyle/>
          <a:p>
            <a:r>
              <a:rPr lang="en-US" sz="4400" dirty="0" smtClean="0"/>
              <a:t>Embrace</a:t>
            </a:r>
          </a:p>
          <a:p>
            <a:pPr marL="571500" indent="-571500">
              <a:buFont typeface="Arial" panose="020B0604020202020204" pitchFamily="34" charset="0"/>
              <a:buChar char="•"/>
            </a:pPr>
            <a:r>
              <a:rPr lang="en-US" sz="3600" dirty="0" smtClean="0"/>
              <a:t>Isolated Scope Directives</a:t>
            </a:r>
          </a:p>
          <a:p>
            <a:pPr marL="571500" indent="-571500">
              <a:buFont typeface="Arial" panose="020B0604020202020204" pitchFamily="34" charset="0"/>
              <a:buChar char="•"/>
            </a:pPr>
            <a:r>
              <a:rPr lang="en-US" sz="3600" dirty="0" err="1" smtClean="0"/>
              <a:t>ControllerAs</a:t>
            </a:r>
            <a:endParaRPr lang="en-US" sz="3600" dirty="0" smtClean="0"/>
          </a:p>
          <a:p>
            <a:pPr marL="571500" indent="-571500">
              <a:buFont typeface="Arial" panose="020B0604020202020204" pitchFamily="34" charset="0"/>
              <a:buChar char="•"/>
            </a:pPr>
            <a:r>
              <a:rPr lang="en-US" sz="3600" dirty="0" err="1" smtClean="0"/>
              <a:t>BindToController</a:t>
            </a:r>
            <a:endParaRPr lang="en-US" sz="3600" dirty="0" smtClean="0"/>
          </a:p>
          <a:p>
            <a:pPr marL="571500" indent="-571500">
              <a:buFont typeface="Arial" panose="020B0604020202020204" pitchFamily="34" charset="0"/>
              <a:buChar char="•"/>
            </a:pPr>
            <a:r>
              <a:rPr lang="en-US" sz="3600" dirty="0" smtClean="0"/>
              <a:t>ES6 classes</a:t>
            </a:r>
          </a:p>
          <a:p>
            <a:endParaRPr lang="en-US" dirty="0"/>
          </a:p>
        </p:txBody>
      </p:sp>
    </p:spTree>
    <p:extLst>
      <p:ext uri="{BB962C8B-B14F-4D97-AF65-F5344CB8AC3E}">
        <p14:creationId xmlns:p14="http://schemas.microsoft.com/office/powerpoint/2010/main" val="39904859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6813"/>
            <a:ext cx="12164231" cy="5331187"/>
          </a:xfrm>
          <a:prstGeom prst="rect">
            <a:avLst/>
          </a:prstGeom>
        </p:spPr>
      </p:pic>
      <p:sp>
        <p:nvSpPr>
          <p:cNvPr id="3" name="TextBox 2"/>
          <p:cNvSpPr txBox="1"/>
          <p:nvPr/>
        </p:nvSpPr>
        <p:spPr>
          <a:xfrm>
            <a:off x="0" y="425002"/>
            <a:ext cx="8615966" cy="923330"/>
          </a:xfrm>
          <a:prstGeom prst="rect">
            <a:avLst/>
          </a:prstGeom>
          <a:noFill/>
        </p:spPr>
        <p:txBody>
          <a:bodyPr wrap="square" rtlCol="0">
            <a:spAutoFit/>
          </a:bodyPr>
          <a:lstStyle/>
          <a:p>
            <a:r>
              <a:rPr lang="en-US" sz="5400" dirty="0" smtClean="0"/>
              <a:t>Angular : The Celebrity</a:t>
            </a:r>
            <a:endParaRPr lang="en-US" sz="5400" dirty="0"/>
          </a:p>
        </p:txBody>
      </p:sp>
    </p:spTree>
    <p:extLst>
      <p:ext uri="{BB962C8B-B14F-4D97-AF65-F5344CB8AC3E}">
        <p14:creationId xmlns:p14="http://schemas.microsoft.com/office/powerpoint/2010/main" val="2551745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6670" y="386366"/>
            <a:ext cx="7946265" cy="830997"/>
          </a:xfrm>
          <a:prstGeom prst="rect">
            <a:avLst/>
          </a:prstGeom>
          <a:noFill/>
        </p:spPr>
        <p:txBody>
          <a:bodyPr wrap="square" rtlCol="0">
            <a:spAutoFit/>
          </a:bodyPr>
          <a:lstStyle/>
          <a:p>
            <a:r>
              <a:rPr lang="en-US" sz="4800" dirty="0" smtClean="0"/>
              <a:t>Components: 2.0 and 1.x</a:t>
            </a:r>
            <a:endParaRPr lang="en-US" sz="4800" dirty="0"/>
          </a:p>
        </p:txBody>
      </p:sp>
      <p:pic>
        <p:nvPicPr>
          <p:cNvPr id="10" name="Picture 9"/>
          <p:cNvPicPr>
            <a:picLocks noChangeAspect="1"/>
          </p:cNvPicPr>
          <p:nvPr/>
        </p:nvPicPr>
        <p:blipFill>
          <a:blip r:embed="rId2"/>
          <a:stretch>
            <a:fillRect/>
          </a:stretch>
        </p:blipFill>
        <p:spPr>
          <a:xfrm>
            <a:off x="701627" y="1354875"/>
            <a:ext cx="5417386" cy="5110319"/>
          </a:xfrm>
          <a:prstGeom prst="rect">
            <a:avLst/>
          </a:prstGeom>
        </p:spPr>
      </p:pic>
      <p:pic>
        <p:nvPicPr>
          <p:cNvPr id="11" name="Picture 10"/>
          <p:cNvPicPr>
            <a:picLocks noChangeAspect="1"/>
          </p:cNvPicPr>
          <p:nvPr/>
        </p:nvPicPr>
        <p:blipFill>
          <a:blip r:embed="rId3"/>
          <a:stretch>
            <a:fillRect/>
          </a:stretch>
        </p:blipFill>
        <p:spPr>
          <a:xfrm>
            <a:off x="6337954" y="1354875"/>
            <a:ext cx="5523488" cy="5066126"/>
          </a:xfrm>
          <a:prstGeom prst="rect">
            <a:avLst/>
          </a:prstGeom>
        </p:spPr>
      </p:pic>
    </p:spTree>
    <p:extLst>
      <p:ext uri="{BB962C8B-B14F-4D97-AF65-F5344CB8AC3E}">
        <p14:creationId xmlns:p14="http://schemas.microsoft.com/office/powerpoint/2010/main" val="36734228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6670" y="386366"/>
            <a:ext cx="7946265" cy="830997"/>
          </a:xfrm>
          <a:prstGeom prst="rect">
            <a:avLst/>
          </a:prstGeom>
          <a:noFill/>
        </p:spPr>
        <p:txBody>
          <a:bodyPr wrap="square" rtlCol="0">
            <a:spAutoFit/>
          </a:bodyPr>
          <a:lstStyle/>
          <a:p>
            <a:r>
              <a:rPr lang="en-US" sz="4800" dirty="0" smtClean="0"/>
              <a:t>Why from 1.x to 2.0 ?</a:t>
            </a:r>
            <a:endParaRPr lang="en-US" sz="4800" dirty="0"/>
          </a:p>
        </p:txBody>
      </p:sp>
      <p:sp>
        <p:nvSpPr>
          <p:cNvPr id="3" name="TextBox 2"/>
          <p:cNvSpPr txBox="1"/>
          <p:nvPr/>
        </p:nvSpPr>
        <p:spPr>
          <a:xfrm>
            <a:off x="1596980" y="2807593"/>
            <a:ext cx="8332631" cy="3416320"/>
          </a:xfrm>
          <a:prstGeom prst="rect">
            <a:avLst/>
          </a:prstGeom>
          <a:noFill/>
        </p:spPr>
        <p:txBody>
          <a:bodyPr wrap="square" rtlCol="0">
            <a:spAutoFit/>
          </a:bodyPr>
          <a:lstStyle/>
          <a:p>
            <a:r>
              <a:rPr lang="en-US" sz="4800" dirty="0" smtClean="0"/>
              <a:t>“AngularJS 1.x is built for current browsers while AngularJS 2.0 is being built for the bowsers of the future.”</a:t>
            </a:r>
          </a:p>
          <a:p>
            <a:r>
              <a:rPr lang="en-US" dirty="0"/>
              <a:t>	</a:t>
            </a:r>
            <a:r>
              <a:rPr lang="en-US" dirty="0" smtClean="0"/>
              <a:t>				</a:t>
            </a:r>
            <a:r>
              <a:rPr lang="en-US" sz="2400" dirty="0" smtClean="0"/>
              <a:t>Igor </a:t>
            </a:r>
            <a:r>
              <a:rPr lang="en-US" sz="2400" dirty="0" err="1" smtClean="0"/>
              <a:t>Minaz</a:t>
            </a:r>
            <a:r>
              <a:rPr lang="en-US" sz="2400" dirty="0" smtClean="0"/>
              <a:t>, Angular JS Team</a:t>
            </a:r>
            <a:endParaRPr lang="en-US" sz="2400" dirty="0"/>
          </a:p>
        </p:txBody>
      </p:sp>
      <p:sp>
        <p:nvSpPr>
          <p:cNvPr id="4" name="TextBox 3"/>
          <p:cNvSpPr txBox="1"/>
          <p:nvPr/>
        </p:nvSpPr>
        <p:spPr>
          <a:xfrm>
            <a:off x="1661374" y="1603732"/>
            <a:ext cx="8023538" cy="584775"/>
          </a:xfrm>
          <a:prstGeom prst="rect">
            <a:avLst/>
          </a:prstGeom>
          <a:noFill/>
        </p:spPr>
        <p:txBody>
          <a:bodyPr wrap="square" rtlCol="0">
            <a:spAutoFit/>
          </a:bodyPr>
          <a:lstStyle/>
          <a:p>
            <a:r>
              <a:rPr lang="en-US" sz="3200" dirty="0" smtClean="0"/>
              <a:t>Mobile, Modular, Modern…</a:t>
            </a:r>
            <a:endParaRPr lang="en-US" sz="3200" dirty="0"/>
          </a:p>
        </p:txBody>
      </p:sp>
    </p:spTree>
    <p:extLst>
      <p:ext uri="{BB962C8B-B14F-4D97-AF65-F5344CB8AC3E}">
        <p14:creationId xmlns:p14="http://schemas.microsoft.com/office/powerpoint/2010/main" val="27881283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9701" y="350035"/>
            <a:ext cx="6297769" cy="830997"/>
          </a:xfrm>
          <a:prstGeom prst="rect">
            <a:avLst/>
          </a:prstGeom>
          <a:noFill/>
        </p:spPr>
        <p:txBody>
          <a:bodyPr wrap="square" rtlCol="0">
            <a:spAutoFit/>
          </a:bodyPr>
          <a:lstStyle/>
          <a:p>
            <a:r>
              <a:rPr lang="en-US" sz="4800" dirty="0" smtClean="0"/>
              <a:t>Template Syntax / DOM</a:t>
            </a:r>
            <a:endParaRPr lang="en-US" sz="4800" dirty="0"/>
          </a:p>
        </p:txBody>
      </p:sp>
      <p:sp>
        <p:nvSpPr>
          <p:cNvPr id="5" name="TextBox 4"/>
          <p:cNvSpPr txBox="1"/>
          <p:nvPr/>
        </p:nvSpPr>
        <p:spPr>
          <a:xfrm>
            <a:off x="669701" y="1384789"/>
            <a:ext cx="8783392" cy="2554545"/>
          </a:xfrm>
          <a:prstGeom prst="rect">
            <a:avLst/>
          </a:prstGeom>
          <a:noFill/>
        </p:spPr>
        <p:txBody>
          <a:bodyPr wrap="square" rtlCol="0">
            <a:spAutoFit/>
          </a:bodyPr>
          <a:lstStyle/>
          <a:p>
            <a:pPr marL="342900" indent="-342900">
              <a:buFont typeface="Arial" panose="020B0604020202020204" pitchFamily="34" charset="0"/>
              <a:buChar char="•"/>
            </a:pPr>
            <a:r>
              <a:rPr lang="en-US" sz="3200" dirty="0" smtClean="0"/>
              <a:t>No more </a:t>
            </a:r>
            <a:r>
              <a:rPr lang="en-US" sz="3200" dirty="0" err="1" smtClean="0"/>
              <a:t>jqLite</a:t>
            </a:r>
            <a:r>
              <a:rPr lang="en-US" sz="3200" dirty="0" smtClean="0"/>
              <a:t>.</a:t>
            </a:r>
          </a:p>
          <a:p>
            <a:pPr marL="342900" indent="-342900">
              <a:buFont typeface="Arial" panose="020B0604020202020204" pitchFamily="34" charset="0"/>
              <a:buChar char="•"/>
            </a:pPr>
            <a:r>
              <a:rPr lang="en-US" sz="3200" dirty="0" smtClean="0"/>
              <a:t>No more ng-click, ng-</a:t>
            </a:r>
            <a:r>
              <a:rPr lang="en-US" sz="3200" dirty="0" err="1" smtClean="0"/>
              <a:t>mousedown</a:t>
            </a:r>
            <a:r>
              <a:rPr lang="en-US" sz="3200" dirty="0" smtClean="0"/>
              <a:t>, ng-blur, etc.</a:t>
            </a:r>
          </a:p>
          <a:p>
            <a:pPr marL="342900" indent="-342900">
              <a:buFont typeface="Arial" panose="020B0604020202020204" pitchFamily="34" charset="0"/>
              <a:buChar char="•"/>
            </a:pPr>
            <a:r>
              <a:rPr lang="en-US" sz="3200" dirty="0" smtClean="0"/>
              <a:t>No more ng-show, ng-hide, ng-disabled, etc.</a:t>
            </a:r>
          </a:p>
          <a:p>
            <a:pPr marL="342900" indent="-342900">
              <a:buFont typeface="Arial" panose="020B0604020202020204" pitchFamily="34" charset="0"/>
              <a:buChar char="•"/>
            </a:pPr>
            <a:r>
              <a:rPr lang="en-US" sz="3200" dirty="0" smtClean="0"/>
              <a:t>Relied directly on the DOM.</a:t>
            </a:r>
            <a:endParaRPr lang="en-US" sz="3200" dirty="0"/>
          </a:p>
          <a:p>
            <a:endParaRPr lang="en-US" sz="3200" dirty="0"/>
          </a:p>
        </p:txBody>
      </p:sp>
    </p:spTree>
    <p:extLst>
      <p:ext uri="{BB962C8B-B14F-4D97-AF65-F5344CB8AC3E}">
        <p14:creationId xmlns:p14="http://schemas.microsoft.com/office/powerpoint/2010/main" val="26838290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0158" y="1300766"/>
            <a:ext cx="10393250" cy="3354765"/>
          </a:xfrm>
          <a:prstGeom prst="rect">
            <a:avLst/>
          </a:prstGeom>
          <a:noFill/>
        </p:spPr>
        <p:txBody>
          <a:bodyPr wrap="square" rtlCol="0">
            <a:spAutoFit/>
          </a:bodyPr>
          <a:lstStyle/>
          <a:p>
            <a:r>
              <a:rPr lang="en-US" sz="4800" dirty="0"/>
              <a:t>Lets </a:t>
            </a:r>
            <a:r>
              <a:rPr lang="en-US" sz="4800" dirty="0" smtClean="0"/>
              <a:t>go back to the same application but</a:t>
            </a:r>
            <a:endParaRPr lang="en-US" sz="2800" dirty="0" smtClean="0"/>
          </a:p>
          <a:p>
            <a:endParaRPr lang="en-US" sz="2400" dirty="0" smtClean="0"/>
          </a:p>
          <a:p>
            <a:pPr marL="800100" lvl="1" indent="-342900">
              <a:buFont typeface="Arial" panose="020B0604020202020204" pitchFamily="34" charset="0"/>
              <a:buChar char="•"/>
            </a:pPr>
            <a:r>
              <a:rPr lang="en-US" sz="2800" dirty="0" smtClean="0"/>
              <a:t>Using </a:t>
            </a:r>
            <a:r>
              <a:rPr lang="en-US" sz="2800" dirty="0" err="1" smtClean="0"/>
              <a:t>Webpack</a:t>
            </a:r>
            <a:endParaRPr lang="en-US" sz="2800" dirty="0" smtClean="0"/>
          </a:p>
          <a:p>
            <a:pPr marL="800100" lvl="1" indent="-342900">
              <a:buFont typeface="Arial" panose="020B0604020202020204" pitchFamily="34" charset="0"/>
              <a:buChar char="•"/>
            </a:pPr>
            <a:r>
              <a:rPr lang="en-US" sz="2800" dirty="0" smtClean="0"/>
              <a:t>Using </a:t>
            </a:r>
            <a:r>
              <a:rPr lang="en-US" sz="2800" dirty="0" err="1" smtClean="0"/>
              <a:t>Webpack</a:t>
            </a:r>
            <a:r>
              <a:rPr lang="en-US" sz="2800" dirty="0" smtClean="0"/>
              <a:t> for bundling TypeScript files to JavaScript bundles.</a:t>
            </a:r>
          </a:p>
          <a:p>
            <a:pPr marL="800100" lvl="1" indent="-342900">
              <a:buFont typeface="Arial" panose="020B0604020202020204" pitchFamily="34" charset="0"/>
              <a:buChar char="•"/>
            </a:pPr>
            <a:r>
              <a:rPr lang="en-US" sz="2800" dirty="0" smtClean="0"/>
              <a:t>Using </a:t>
            </a:r>
            <a:r>
              <a:rPr lang="en-US" sz="2800" dirty="0" err="1" smtClean="0"/>
              <a:t>Webpack</a:t>
            </a:r>
            <a:r>
              <a:rPr lang="en-US" sz="2800" dirty="0" smtClean="0"/>
              <a:t> for module loading.</a:t>
            </a:r>
          </a:p>
          <a:p>
            <a:pPr marL="800100" lvl="1" indent="-342900">
              <a:buFont typeface="Arial" panose="020B0604020202020204" pitchFamily="34" charset="0"/>
              <a:buChar char="•"/>
            </a:pPr>
            <a:r>
              <a:rPr lang="en-US" sz="2800" dirty="0" smtClean="0"/>
              <a:t>DOM events. </a:t>
            </a:r>
          </a:p>
        </p:txBody>
      </p:sp>
      <p:sp>
        <p:nvSpPr>
          <p:cNvPr id="3" name="TextBox 2"/>
          <p:cNvSpPr txBox="1"/>
          <p:nvPr/>
        </p:nvSpPr>
        <p:spPr>
          <a:xfrm>
            <a:off x="4610637" y="6053070"/>
            <a:ext cx="6812924" cy="369332"/>
          </a:xfrm>
          <a:prstGeom prst="rect">
            <a:avLst/>
          </a:prstGeom>
          <a:noFill/>
        </p:spPr>
        <p:txBody>
          <a:bodyPr wrap="square" rtlCol="0">
            <a:spAutoFit/>
          </a:bodyPr>
          <a:lstStyle/>
          <a:p>
            <a:r>
              <a:rPr lang="en-US" dirty="0">
                <a:hlinkClick r:id="rId2"/>
              </a:rPr>
              <a:t>https://github.com/pragyandas/Angular2-Webpack-Starter-Application</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984" y="103031"/>
            <a:ext cx="1219016" cy="1363792"/>
          </a:xfrm>
          <a:prstGeom prst="rect">
            <a:avLst/>
          </a:prstGeom>
        </p:spPr>
      </p:pic>
    </p:spTree>
    <p:extLst>
      <p:ext uri="{BB962C8B-B14F-4D97-AF65-F5344CB8AC3E}">
        <p14:creationId xmlns:p14="http://schemas.microsoft.com/office/powerpoint/2010/main" val="7024872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61387" y="2859109"/>
            <a:ext cx="5512158" cy="830997"/>
          </a:xfrm>
          <a:prstGeom prst="rect">
            <a:avLst/>
          </a:prstGeom>
          <a:noFill/>
        </p:spPr>
        <p:txBody>
          <a:bodyPr wrap="square" rtlCol="0">
            <a:spAutoFit/>
          </a:bodyPr>
          <a:lstStyle/>
          <a:p>
            <a:r>
              <a:rPr lang="en-US" sz="4800" dirty="0" smtClean="0"/>
              <a:t>DATA ARCHITECTURE</a:t>
            </a:r>
            <a:endParaRPr lang="en-US" sz="4800" dirty="0"/>
          </a:p>
        </p:txBody>
      </p:sp>
    </p:spTree>
    <p:extLst>
      <p:ext uri="{BB962C8B-B14F-4D97-AF65-F5344CB8AC3E}">
        <p14:creationId xmlns:p14="http://schemas.microsoft.com/office/powerpoint/2010/main" val="36896236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9701" y="350035"/>
            <a:ext cx="10058400" cy="830997"/>
          </a:xfrm>
          <a:prstGeom prst="rect">
            <a:avLst/>
          </a:prstGeom>
          <a:noFill/>
        </p:spPr>
        <p:txBody>
          <a:bodyPr wrap="square" rtlCol="0">
            <a:spAutoFit/>
          </a:bodyPr>
          <a:lstStyle/>
          <a:p>
            <a:r>
              <a:rPr lang="en-US" sz="4800" dirty="0" smtClean="0"/>
              <a:t>Reactive Functional Programming (RxJs)</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3361" y="1682112"/>
            <a:ext cx="3405719" cy="314746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8101" y="350035"/>
            <a:ext cx="1115096" cy="1115096"/>
          </a:xfrm>
          <a:prstGeom prst="rect">
            <a:avLst/>
          </a:prstGeom>
        </p:spPr>
      </p:pic>
      <p:sp>
        <p:nvSpPr>
          <p:cNvPr id="7" name="TextBox 6"/>
          <p:cNvSpPr txBox="1"/>
          <p:nvPr/>
        </p:nvSpPr>
        <p:spPr>
          <a:xfrm>
            <a:off x="3696236" y="5393855"/>
            <a:ext cx="5228823" cy="523220"/>
          </a:xfrm>
          <a:prstGeom prst="rect">
            <a:avLst/>
          </a:prstGeom>
          <a:noFill/>
        </p:spPr>
        <p:txBody>
          <a:bodyPr wrap="square" rtlCol="0">
            <a:spAutoFit/>
          </a:bodyPr>
          <a:lstStyle/>
          <a:p>
            <a:r>
              <a:rPr lang="en-US" sz="2800" dirty="0" smtClean="0"/>
              <a:t>Observer Pattern + Iterator Pattern</a:t>
            </a:r>
            <a:endParaRPr lang="en-US" sz="2800" dirty="0"/>
          </a:p>
        </p:txBody>
      </p:sp>
    </p:spTree>
    <p:extLst>
      <p:ext uri="{BB962C8B-B14F-4D97-AF65-F5344CB8AC3E}">
        <p14:creationId xmlns:p14="http://schemas.microsoft.com/office/powerpoint/2010/main" val="22024083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9701" y="350035"/>
            <a:ext cx="10058400" cy="830997"/>
          </a:xfrm>
          <a:prstGeom prst="rect">
            <a:avLst/>
          </a:prstGeom>
          <a:noFill/>
        </p:spPr>
        <p:txBody>
          <a:bodyPr wrap="square" rtlCol="0">
            <a:spAutoFit/>
          </a:bodyPr>
          <a:lstStyle/>
          <a:p>
            <a:r>
              <a:rPr lang="en-US" sz="4800" dirty="0" smtClean="0"/>
              <a:t>Functional Programming</a:t>
            </a:r>
            <a:endParaRPr lang="en-US" sz="4800" dirty="0"/>
          </a:p>
        </p:txBody>
      </p:sp>
      <p:sp>
        <p:nvSpPr>
          <p:cNvPr id="5" name="TextBox 4"/>
          <p:cNvSpPr txBox="1"/>
          <p:nvPr/>
        </p:nvSpPr>
        <p:spPr>
          <a:xfrm>
            <a:off x="927279" y="1386969"/>
            <a:ext cx="2501722" cy="3662541"/>
          </a:xfrm>
          <a:prstGeom prst="rect">
            <a:avLst/>
          </a:prstGeom>
          <a:noFill/>
        </p:spPr>
        <p:txBody>
          <a:bodyPr wrap="square" rtlCol="0">
            <a:spAutoFit/>
          </a:bodyPr>
          <a:lstStyle/>
          <a:p>
            <a:pPr marL="285750" indent="-285750">
              <a:buFont typeface="Arial" panose="020B0604020202020204" pitchFamily="34" charset="0"/>
              <a:buChar char="•"/>
            </a:pPr>
            <a:r>
              <a:rPr lang="en-US" sz="4000" dirty="0" smtClean="0"/>
              <a:t>map </a:t>
            </a:r>
          </a:p>
          <a:p>
            <a:pPr marL="285750" indent="-285750">
              <a:buFont typeface="Arial" panose="020B0604020202020204" pitchFamily="34" charset="0"/>
              <a:buChar char="•"/>
            </a:pPr>
            <a:r>
              <a:rPr lang="en-US" sz="4000" dirty="0"/>
              <a:t>f</a:t>
            </a:r>
            <a:r>
              <a:rPr lang="en-US" sz="4000" dirty="0" smtClean="0"/>
              <a:t>ilter </a:t>
            </a:r>
          </a:p>
          <a:p>
            <a:pPr marL="285750" indent="-285750">
              <a:buFont typeface="Arial" panose="020B0604020202020204" pitchFamily="34" charset="0"/>
              <a:buChar char="•"/>
            </a:pPr>
            <a:r>
              <a:rPr lang="en-US" sz="4000" dirty="0" smtClean="0"/>
              <a:t>mergeAll </a:t>
            </a:r>
          </a:p>
          <a:p>
            <a:pPr marL="285750" indent="-285750">
              <a:buFont typeface="Arial" panose="020B0604020202020204" pitchFamily="34" charset="0"/>
              <a:buChar char="•"/>
            </a:pPr>
            <a:r>
              <a:rPr lang="en-US" sz="4000" dirty="0"/>
              <a:t>r</a:t>
            </a:r>
            <a:r>
              <a:rPr lang="en-US" sz="4000" dirty="0" smtClean="0"/>
              <a:t>educe </a:t>
            </a:r>
          </a:p>
          <a:p>
            <a:pPr marL="285750" indent="-285750">
              <a:buFont typeface="Arial" panose="020B0604020202020204" pitchFamily="34" charset="0"/>
              <a:buChar char="•"/>
            </a:pPr>
            <a:r>
              <a:rPr lang="en-US" sz="4000" dirty="0" smtClean="0"/>
              <a:t>zip</a:t>
            </a:r>
          </a:p>
          <a:p>
            <a:pPr marL="285750" indent="-285750">
              <a:buFont typeface="Arial" panose="020B0604020202020204" pitchFamily="34" charset="0"/>
              <a:buChar char="•"/>
            </a:pPr>
            <a:endParaRPr lang="en-US" sz="3200" dirty="0" smtClean="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3148" y="1077876"/>
            <a:ext cx="5399319" cy="261529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451" y="4066534"/>
            <a:ext cx="5395336" cy="2613366"/>
          </a:xfrm>
          <a:prstGeom prst="rect">
            <a:avLst/>
          </a:prstGeom>
        </p:spPr>
      </p:pic>
      <p:sp>
        <p:nvSpPr>
          <p:cNvPr id="8" name="TextBox 7"/>
          <p:cNvSpPr txBox="1"/>
          <p:nvPr/>
        </p:nvSpPr>
        <p:spPr>
          <a:xfrm>
            <a:off x="7615787" y="5937161"/>
            <a:ext cx="4306679" cy="646331"/>
          </a:xfrm>
          <a:prstGeom prst="rect">
            <a:avLst/>
          </a:prstGeom>
          <a:noFill/>
        </p:spPr>
        <p:txBody>
          <a:bodyPr wrap="square" rtlCol="0">
            <a:spAutoFit/>
          </a:bodyPr>
          <a:lstStyle/>
          <a:p>
            <a:r>
              <a:rPr lang="en-US" dirty="0">
                <a:hlinkClick r:id="rId4"/>
              </a:rPr>
              <a:t>http://robdodson.me/javascript-design-patterns-iterator/</a:t>
            </a:r>
            <a:endParaRPr lang="en-US" dirty="0"/>
          </a:p>
        </p:txBody>
      </p:sp>
    </p:spTree>
    <p:extLst>
      <p:ext uri="{BB962C8B-B14F-4D97-AF65-F5344CB8AC3E}">
        <p14:creationId xmlns:p14="http://schemas.microsoft.com/office/powerpoint/2010/main" val="37441885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9701" y="350035"/>
            <a:ext cx="10058400" cy="830997"/>
          </a:xfrm>
          <a:prstGeom prst="rect">
            <a:avLst/>
          </a:prstGeom>
          <a:noFill/>
        </p:spPr>
        <p:txBody>
          <a:bodyPr wrap="square" rtlCol="0">
            <a:spAutoFit/>
          </a:bodyPr>
          <a:lstStyle/>
          <a:p>
            <a:r>
              <a:rPr lang="en-US" sz="4800" dirty="0" smtClean="0"/>
              <a:t>Reactive Programming</a:t>
            </a:r>
            <a:endParaRPr lang="en-US" sz="4800" dirty="0"/>
          </a:p>
        </p:txBody>
      </p:sp>
      <p:sp>
        <p:nvSpPr>
          <p:cNvPr id="5" name="TextBox 4"/>
          <p:cNvSpPr txBox="1"/>
          <p:nvPr/>
        </p:nvSpPr>
        <p:spPr>
          <a:xfrm>
            <a:off x="927277" y="1386968"/>
            <a:ext cx="8757636" cy="5632311"/>
          </a:xfrm>
          <a:prstGeom prst="rect">
            <a:avLst/>
          </a:prstGeom>
          <a:noFill/>
        </p:spPr>
        <p:txBody>
          <a:bodyPr wrap="square" rtlCol="0">
            <a:spAutoFit/>
          </a:bodyPr>
          <a:lstStyle/>
          <a:p>
            <a:pPr marL="285750" indent="-285750">
              <a:buFont typeface="Arial" panose="020B0604020202020204" pitchFamily="34" charset="0"/>
              <a:buChar char="•"/>
            </a:pPr>
            <a:r>
              <a:rPr lang="en-US" sz="4000" dirty="0" smtClean="0"/>
              <a:t>Observables</a:t>
            </a:r>
          </a:p>
          <a:p>
            <a:pPr marL="285750" indent="-285750">
              <a:buFont typeface="Arial" panose="020B0604020202020204" pitchFamily="34" charset="0"/>
              <a:buChar char="•"/>
            </a:pPr>
            <a:r>
              <a:rPr lang="en-US" sz="4000" dirty="0" smtClean="0"/>
              <a:t>Observers</a:t>
            </a:r>
          </a:p>
          <a:p>
            <a:pPr marL="285750" indent="-285750">
              <a:buFont typeface="Arial" panose="020B0604020202020204" pitchFamily="34" charset="0"/>
              <a:buChar char="•"/>
            </a:pPr>
            <a:r>
              <a:rPr lang="en-US" sz="4000" dirty="0" smtClean="0"/>
              <a:t>Added Benefits</a:t>
            </a:r>
          </a:p>
          <a:p>
            <a:pPr marL="742950" lvl="1" indent="-285750">
              <a:buFont typeface="Arial" panose="020B0604020202020204" pitchFamily="34" charset="0"/>
              <a:buChar char="•"/>
            </a:pPr>
            <a:r>
              <a:rPr lang="en-US" sz="2800" dirty="0" smtClean="0"/>
              <a:t> Async Error Handling.</a:t>
            </a:r>
          </a:p>
          <a:p>
            <a:pPr marL="742950" lvl="1" indent="-285750">
              <a:buFont typeface="Arial" panose="020B0604020202020204" pitchFamily="34" charset="0"/>
              <a:buChar char="•"/>
            </a:pPr>
            <a:r>
              <a:rPr lang="en-US" sz="2800" dirty="0" smtClean="0"/>
              <a:t>Better than Promises.</a:t>
            </a:r>
          </a:p>
          <a:p>
            <a:pPr marL="742950" lvl="1" indent="-285750">
              <a:buFont typeface="Arial" panose="020B0604020202020204" pitchFamily="34" charset="0"/>
              <a:buChar char="•"/>
            </a:pPr>
            <a:r>
              <a:rPr lang="en-US" sz="2800" dirty="0" smtClean="0"/>
              <a:t>Auto Disposal on stream completion.</a:t>
            </a:r>
          </a:p>
          <a:p>
            <a:pPr marL="742950" lvl="1" indent="-285750">
              <a:buFont typeface="Arial" panose="020B0604020202020204" pitchFamily="34" charset="0"/>
              <a:buChar char="•"/>
            </a:pPr>
            <a:r>
              <a:rPr lang="en-US" sz="2800" dirty="0" smtClean="0"/>
              <a:t>Exposes disposable method for manual disposal.</a:t>
            </a:r>
          </a:p>
          <a:p>
            <a:pPr marL="742950" lvl="1" indent="-285750">
              <a:buFont typeface="Arial" panose="020B0604020202020204" pitchFamily="34" charset="0"/>
              <a:buChar char="•"/>
            </a:pPr>
            <a:r>
              <a:rPr lang="en-US" sz="2800" dirty="0" smtClean="0"/>
              <a:t>&amp; a lot more…</a:t>
            </a:r>
          </a:p>
          <a:p>
            <a:pPr marL="742950" lvl="1" indent="-285750">
              <a:buFont typeface="Arial" panose="020B0604020202020204" pitchFamily="34" charset="0"/>
              <a:buChar char="•"/>
            </a:pPr>
            <a:endParaRPr lang="en-US" sz="2800" dirty="0" smtClean="0"/>
          </a:p>
          <a:p>
            <a:endParaRPr lang="en-US" sz="4000" dirty="0" smtClean="0"/>
          </a:p>
          <a:p>
            <a:pPr marL="285750" indent="-285750">
              <a:buFont typeface="Arial" panose="020B0604020202020204" pitchFamily="34" charset="0"/>
              <a:buChar char="•"/>
            </a:pPr>
            <a:endParaRPr lang="en-US" sz="3200" dirty="0" smtClean="0"/>
          </a:p>
        </p:txBody>
      </p:sp>
      <p:sp>
        <p:nvSpPr>
          <p:cNvPr id="8" name="TextBox 7"/>
          <p:cNvSpPr txBox="1"/>
          <p:nvPr/>
        </p:nvSpPr>
        <p:spPr>
          <a:xfrm>
            <a:off x="5911403" y="5937161"/>
            <a:ext cx="6011063" cy="369332"/>
          </a:xfrm>
          <a:prstGeom prst="rect">
            <a:avLst/>
          </a:prstGeom>
          <a:noFill/>
        </p:spPr>
        <p:txBody>
          <a:bodyPr wrap="square" rtlCol="0">
            <a:spAutoFit/>
          </a:bodyPr>
          <a:lstStyle/>
          <a:p>
            <a:r>
              <a:rPr lang="en-US" dirty="0">
                <a:hlinkClick r:id="rId2"/>
              </a:rPr>
              <a:t>http://www.dofactory.com/javascript/observer-design-pattern</a:t>
            </a:r>
            <a:endParaRPr lang="en-US" dirty="0"/>
          </a:p>
        </p:txBody>
      </p:sp>
    </p:spTree>
    <p:extLst>
      <p:ext uri="{BB962C8B-B14F-4D97-AF65-F5344CB8AC3E}">
        <p14:creationId xmlns:p14="http://schemas.microsoft.com/office/powerpoint/2010/main" val="27972470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9701" y="350035"/>
            <a:ext cx="10058400" cy="830997"/>
          </a:xfrm>
          <a:prstGeom prst="rect">
            <a:avLst/>
          </a:prstGeom>
          <a:noFill/>
        </p:spPr>
        <p:txBody>
          <a:bodyPr wrap="square" rtlCol="0">
            <a:spAutoFit/>
          </a:bodyPr>
          <a:lstStyle/>
          <a:p>
            <a:r>
              <a:rPr lang="en-US" sz="4800" dirty="0" smtClean="0"/>
              <a:t>Push vs Pull</a:t>
            </a:r>
            <a:endParaRPr lang="en-US" sz="4800" dirty="0"/>
          </a:p>
        </p:txBody>
      </p:sp>
      <p:graphicFrame>
        <p:nvGraphicFramePr>
          <p:cNvPr id="4" name="Table 3"/>
          <p:cNvGraphicFramePr>
            <a:graphicFrameLocks noGrp="1"/>
          </p:cNvGraphicFramePr>
          <p:nvPr>
            <p:extLst>
              <p:ext uri="{D42A27DB-BD31-4B8C-83A1-F6EECF244321}">
                <p14:modId xmlns:p14="http://schemas.microsoft.com/office/powerpoint/2010/main" val="2350372161"/>
              </p:ext>
            </p:extLst>
          </p:nvPr>
        </p:nvGraphicFramePr>
        <p:xfrm>
          <a:off x="847142" y="2057455"/>
          <a:ext cx="9584745" cy="3028086"/>
        </p:xfrm>
        <a:graphic>
          <a:graphicData uri="http://schemas.openxmlformats.org/drawingml/2006/table">
            <a:tbl>
              <a:tblPr firstRow="1" bandRow="1">
                <a:tableStyleId>{5C22544A-7EE6-4342-B048-85BDC9FD1C3A}</a:tableStyleId>
              </a:tblPr>
              <a:tblGrid>
                <a:gridCol w="3194915"/>
                <a:gridCol w="2217074"/>
                <a:gridCol w="4172756"/>
              </a:tblGrid>
              <a:tr h="1009362">
                <a:tc>
                  <a:txBody>
                    <a:bodyPr/>
                    <a:lstStyle/>
                    <a:p>
                      <a:endParaRPr lang="en-US" dirty="0"/>
                    </a:p>
                  </a:txBody>
                  <a:tcPr/>
                </a:tc>
                <a:tc>
                  <a:txBody>
                    <a:bodyPr/>
                    <a:lstStyle/>
                    <a:p>
                      <a:r>
                        <a:rPr lang="en-US" baseline="0" dirty="0" smtClean="0"/>
                        <a:t>Single  Return value</a:t>
                      </a:r>
                      <a:endParaRPr lang="en-US" baseline="0" dirty="0"/>
                    </a:p>
                  </a:txBody>
                  <a:tcPr/>
                </a:tc>
                <a:tc>
                  <a:txBody>
                    <a:bodyPr/>
                    <a:lstStyle/>
                    <a:p>
                      <a:r>
                        <a:rPr lang="en-US" dirty="0" smtClean="0"/>
                        <a:t>Multiple return values</a:t>
                      </a:r>
                      <a:endParaRPr lang="en-US" dirty="0"/>
                    </a:p>
                  </a:txBody>
                  <a:tcPr/>
                </a:tc>
              </a:tr>
              <a:tr h="1009362">
                <a:tc>
                  <a:txBody>
                    <a:bodyPr/>
                    <a:lstStyle/>
                    <a:p>
                      <a:r>
                        <a:rPr lang="en-US" dirty="0" smtClean="0"/>
                        <a:t>Pull/Synchronous/Interactive</a:t>
                      </a:r>
                      <a:endParaRPr lang="en-US" dirty="0"/>
                    </a:p>
                  </a:txBody>
                  <a:tcPr/>
                </a:tc>
                <a:tc>
                  <a:txBody>
                    <a:bodyPr/>
                    <a:lstStyle/>
                    <a:p>
                      <a:r>
                        <a:rPr lang="en-US" dirty="0" smtClean="0"/>
                        <a:t>Object</a:t>
                      </a:r>
                      <a:endParaRPr lang="en-US" dirty="0"/>
                    </a:p>
                  </a:txBody>
                  <a:tcPr/>
                </a:tc>
                <a:tc>
                  <a:txBody>
                    <a:bodyPr/>
                    <a:lstStyle/>
                    <a:p>
                      <a:r>
                        <a:rPr lang="en-US" dirty="0" smtClean="0"/>
                        <a:t>Iterables (Array | Set | Map | Object)</a:t>
                      </a:r>
                      <a:endParaRPr lang="en-US" dirty="0"/>
                    </a:p>
                  </a:txBody>
                  <a:tcPr/>
                </a:tc>
              </a:tr>
              <a:tr h="1009362">
                <a:tc>
                  <a:txBody>
                    <a:bodyPr/>
                    <a:lstStyle/>
                    <a:p>
                      <a:r>
                        <a:rPr lang="en-US" dirty="0" smtClean="0"/>
                        <a:t>Push/Asynchronous/Reactive</a:t>
                      </a:r>
                      <a:endParaRPr lang="en-US" dirty="0"/>
                    </a:p>
                  </a:txBody>
                  <a:tcPr/>
                </a:tc>
                <a:tc>
                  <a:txBody>
                    <a:bodyPr/>
                    <a:lstStyle/>
                    <a:p>
                      <a:r>
                        <a:rPr lang="en-US" dirty="0" smtClean="0"/>
                        <a:t>Promise</a:t>
                      </a:r>
                      <a:endParaRPr lang="en-US" dirty="0"/>
                    </a:p>
                  </a:txBody>
                  <a:tcPr/>
                </a:tc>
                <a:tc>
                  <a:txBody>
                    <a:bodyPr/>
                    <a:lstStyle/>
                    <a:p>
                      <a:r>
                        <a:rPr lang="en-US" dirty="0" smtClean="0"/>
                        <a:t>Observable</a:t>
                      </a:r>
                      <a:endParaRPr lang="en-US" dirty="0"/>
                    </a:p>
                  </a:txBody>
                  <a:tcPr/>
                </a:tc>
              </a:tr>
            </a:tbl>
          </a:graphicData>
        </a:graphic>
      </p:graphicFrame>
    </p:spTree>
    <p:extLst>
      <p:ext uri="{BB962C8B-B14F-4D97-AF65-F5344CB8AC3E}">
        <p14:creationId xmlns:p14="http://schemas.microsoft.com/office/powerpoint/2010/main" val="10372631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94" y="2169822"/>
            <a:ext cx="5429250" cy="276278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4853" y="2082487"/>
            <a:ext cx="4519164" cy="2937456"/>
          </a:xfrm>
          <a:prstGeom prst="rect">
            <a:avLst/>
          </a:prstGeom>
        </p:spPr>
      </p:pic>
      <p:sp>
        <p:nvSpPr>
          <p:cNvPr id="4" name="TextBox 3"/>
          <p:cNvSpPr txBox="1"/>
          <p:nvPr/>
        </p:nvSpPr>
        <p:spPr>
          <a:xfrm>
            <a:off x="701094" y="669701"/>
            <a:ext cx="10696709" cy="830997"/>
          </a:xfrm>
          <a:prstGeom prst="rect">
            <a:avLst/>
          </a:prstGeom>
          <a:noFill/>
        </p:spPr>
        <p:txBody>
          <a:bodyPr wrap="square" rtlCol="0">
            <a:spAutoFit/>
          </a:bodyPr>
          <a:lstStyle/>
          <a:p>
            <a:r>
              <a:rPr lang="en-US" sz="4800" dirty="0" smtClean="0"/>
              <a:t>Both are exactly the same.</a:t>
            </a:r>
            <a:endParaRPr lang="en-US" sz="4800" dirty="0"/>
          </a:p>
        </p:txBody>
      </p:sp>
      <p:sp>
        <p:nvSpPr>
          <p:cNvPr id="5" name="TextBox 4"/>
          <p:cNvSpPr txBox="1"/>
          <p:nvPr/>
        </p:nvSpPr>
        <p:spPr>
          <a:xfrm>
            <a:off x="9903863" y="5447763"/>
            <a:ext cx="1609859" cy="830997"/>
          </a:xfrm>
          <a:prstGeom prst="rect">
            <a:avLst/>
          </a:prstGeom>
          <a:noFill/>
        </p:spPr>
        <p:txBody>
          <a:bodyPr wrap="square" rtlCol="0">
            <a:spAutoFit/>
          </a:bodyPr>
          <a:lstStyle/>
          <a:p>
            <a:r>
              <a:rPr lang="en-US" sz="4800" dirty="0" smtClean="0"/>
              <a:t>How?</a:t>
            </a:r>
            <a:endParaRPr lang="en-US" sz="4800" dirty="0"/>
          </a:p>
        </p:txBody>
      </p:sp>
      <p:sp>
        <p:nvSpPr>
          <p:cNvPr id="6" name="TextBox 5"/>
          <p:cNvSpPr txBox="1"/>
          <p:nvPr/>
        </p:nvSpPr>
        <p:spPr>
          <a:xfrm>
            <a:off x="6915965" y="6278760"/>
            <a:ext cx="4520475" cy="369332"/>
          </a:xfrm>
          <a:prstGeom prst="rect">
            <a:avLst/>
          </a:prstGeom>
          <a:noFill/>
        </p:spPr>
        <p:txBody>
          <a:bodyPr wrap="square" rtlCol="0">
            <a:spAutoFit/>
          </a:bodyPr>
          <a:lstStyle/>
          <a:p>
            <a:r>
              <a:rPr lang="en-US" dirty="0">
                <a:hlinkClick r:id="rId4"/>
              </a:rPr>
              <a:t>https://github.com/pragyandas/Rx-Event-Data</a:t>
            </a:r>
            <a:endParaRPr lang="en-US" dirty="0"/>
          </a:p>
        </p:txBody>
      </p:sp>
    </p:spTree>
    <p:extLst>
      <p:ext uri="{BB962C8B-B14F-4D97-AF65-F5344CB8AC3E}">
        <p14:creationId xmlns:p14="http://schemas.microsoft.com/office/powerpoint/2010/main" val="21947824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38591101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9701" y="350035"/>
            <a:ext cx="10058400" cy="830997"/>
          </a:xfrm>
          <a:prstGeom prst="rect">
            <a:avLst/>
          </a:prstGeom>
          <a:noFill/>
        </p:spPr>
        <p:txBody>
          <a:bodyPr wrap="square" rtlCol="0">
            <a:spAutoFit/>
          </a:bodyPr>
          <a:lstStyle/>
          <a:p>
            <a:r>
              <a:rPr lang="en-US" sz="4800" dirty="0" smtClean="0"/>
              <a:t>Ridiculous number of operators:</a:t>
            </a:r>
            <a:endParaRPr lang="en-US" sz="4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9701" y="1181032"/>
            <a:ext cx="4319076" cy="256445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8901" y="1157613"/>
            <a:ext cx="4871285" cy="2587870"/>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701" y="3913622"/>
            <a:ext cx="4384147" cy="2603087"/>
          </a:xfrm>
          <a:prstGeom prst="rect">
            <a:avLst/>
          </a:prstGeom>
        </p:spPr>
      </p:pic>
      <p:sp>
        <p:nvSpPr>
          <p:cNvPr id="10" name="TextBox 9"/>
          <p:cNvSpPr txBox="1"/>
          <p:nvPr/>
        </p:nvSpPr>
        <p:spPr>
          <a:xfrm>
            <a:off x="9079608" y="5731102"/>
            <a:ext cx="2331076" cy="646331"/>
          </a:xfrm>
          <a:prstGeom prst="rect">
            <a:avLst/>
          </a:prstGeom>
          <a:noFill/>
        </p:spPr>
        <p:txBody>
          <a:bodyPr wrap="square" rtlCol="0">
            <a:spAutoFit/>
          </a:bodyPr>
          <a:lstStyle/>
          <a:p>
            <a:r>
              <a:rPr lang="en-US" sz="3600" dirty="0" smtClean="0"/>
              <a:t>and more…</a:t>
            </a:r>
            <a:endParaRPr lang="en-US" sz="3600" dirty="0"/>
          </a:p>
        </p:txBody>
      </p:sp>
    </p:spTree>
    <p:extLst>
      <p:ext uri="{BB962C8B-B14F-4D97-AF65-F5344CB8AC3E}">
        <p14:creationId xmlns:p14="http://schemas.microsoft.com/office/powerpoint/2010/main" val="32525585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00010" y="1689437"/>
            <a:ext cx="7598536" cy="2554545"/>
          </a:xfrm>
          <a:prstGeom prst="rect">
            <a:avLst/>
          </a:prstGeom>
          <a:noFill/>
        </p:spPr>
        <p:txBody>
          <a:bodyPr wrap="square" rtlCol="0">
            <a:spAutoFit/>
          </a:bodyPr>
          <a:lstStyle/>
          <a:p>
            <a:r>
              <a:rPr lang="en-US" sz="4800" dirty="0" smtClean="0"/>
              <a:t>Search Service using RxJs</a:t>
            </a:r>
            <a:endParaRPr lang="en-US" sz="2800" dirty="0" smtClean="0"/>
          </a:p>
          <a:p>
            <a:pPr lvl="1"/>
            <a:endParaRPr lang="en-US" sz="2800" dirty="0" smtClean="0"/>
          </a:p>
          <a:p>
            <a:pPr marL="914400" lvl="1" indent="-457200">
              <a:buFont typeface="Arial" panose="020B0604020202020204" pitchFamily="34" charset="0"/>
              <a:buChar char="•"/>
            </a:pPr>
            <a:r>
              <a:rPr lang="en-US" sz="2800" dirty="0" smtClean="0"/>
              <a:t>Creating Rx Observable from Wikipedia API</a:t>
            </a:r>
            <a:r>
              <a:rPr lang="en-US" sz="2800" dirty="0" smtClean="0"/>
              <a:t>.</a:t>
            </a:r>
            <a:endParaRPr lang="en-US" sz="2800" dirty="0" smtClean="0"/>
          </a:p>
          <a:p>
            <a:pPr marL="914400" lvl="1" indent="-457200">
              <a:buFont typeface="Arial" panose="020B0604020202020204" pitchFamily="34" charset="0"/>
              <a:buChar char="•"/>
            </a:pPr>
            <a:r>
              <a:rPr lang="en-US" sz="2800" dirty="0" smtClean="0"/>
              <a:t>Subscribing to the Observable.</a:t>
            </a:r>
          </a:p>
          <a:p>
            <a:pPr marL="914400" lvl="1" indent="-457200">
              <a:buFont typeface="Arial" panose="020B0604020202020204" pitchFamily="34" charset="0"/>
              <a:buChar char="•"/>
            </a:pPr>
            <a:r>
              <a:rPr lang="en-US" sz="2800" dirty="0" smtClean="0"/>
              <a:t>Showcase some new RxJs operators. </a:t>
            </a:r>
          </a:p>
        </p:txBody>
      </p:sp>
    </p:spTree>
    <p:extLst>
      <p:ext uri="{BB962C8B-B14F-4D97-AF65-F5344CB8AC3E}">
        <p14:creationId xmlns:p14="http://schemas.microsoft.com/office/powerpoint/2010/main" val="36368170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9701" y="350035"/>
            <a:ext cx="10058400" cy="830997"/>
          </a:xfrm>
          <a:prstGeom prst="rect">
            <a:avLst/>
          </a:prstGeom>
          <a:noFill/>
        </p:spPr>
        <p:txBody>
          <a:bodyPr wrap="square" rtlCol="0">
            <a:spAutoFit/>
          </a:bodyPr>
          <a:lstStyle/>
          <a:p>
            <a:r>
              <a:rPr lang="en-US" sz="4800" dirty="0" smtClean="0"/>
              <a:t>RxJs and AngularJS 2.0</a:t>
            </a: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131" y="1781578"/>
            <a:ext cx="3810000" cy="3810000"/>
          </a:xfrm>
          <a:prstGeom prst="rect">
            <a:avLst/>
          </a:prstGeom>
        </p:spPr>
      </p:pic>
      <p:sp>
        <p:nvSpPr>
          <p:cNvPr id="4" name="TextBox 3"/>
          <p:cNvSpPr txBox="1"/>
          <p:nvPr/>
        </p:nvSpPr>
        <p:spPr>
          <a:xfrm>
            <a:off x="5608748" y="3178746"/>
            <a:ext cx="547353" cy="1015663"/>
          </a:xfrm>
          <a:prstGeom prst="rect">
            <a:avLst/>
          </a:prstGeom>
          <a:noFill/>
        </p:spPr>
        <p:txBody>
          <a:bodyPr wrap="square" rtlCol="0">
            <a:spAutoFit/>
          </a:bodyPr>
          <a:lstStyle/>
          <a:p>
            <a:r>
              <a:rPr lang="en-US" sz="6000" dirty="0" smtClean="0"/>
              <a:t>+</a:t>
            </a:r>
            <a:endParaRPr lang="en-US" sz="6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9628" y="2340734"/>
            <a:ext cx="4452871" cy="2671723"/>
          </a:xfrm>
          <a:prstGeom prst="rect">
            <a:avLst/>
          </a:prstGeom>
        </p:spPr>
      </p:pic>
      <p:sp>
        <p:nvSpPr>
          <p:cNvPr id="7" name="TextBox 6"/>
          <p:cNvSpPr txBox="1"/>
          <p:nvPr/>
        </p:nvSpPr>
        <p:spPr>
          <a:xfrm>
            <a:off x="6436214" y="5804974"/>
            <a:ext cx="5959697" cy="523220"/>
          </a:xfrm>
          <a:prstGeom prst="rect">
            <a:avLst/>
          </a:prstGeom>
          <a:noFill/>
        </p:spPr>
        <p:txBody>
          <a:bodyPr wrap="square" rtlCol="0">
            <a:spAutoFit/>
          </a:bodyPr>
          <a:lstStyle/>
          <a:p>
            <a:r>
              <a:rPr lang="en-US" sz="2800" dirty="0" smtClean="0"/>
              <a:t>Let’s look into the data architecture…</a:t>
            </a:r>
            <a:endParaRPr lang="en-US" sz="2800" dirty="0"/>
          </a:p>
        </p:txBody>
      </p:sp>
    </p:spTree>
    <p:extLst>
      <p:ext uri="{BB962C8B-B14F-4D97-AF65-F5344CB8AC3E}">
        <p14:creationId xmlns:p14="http://schemas.microsoft.com/office/powerpoint/2010/main" val="10842479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578" y="375030"/>
            <a:ext cx="8134215" cy="6107036"/>
          </a:xfrm>
          <a:prstGeom prst="rect">
            <a:avLst/>
          </a:prstGeom>
        </p:spPr>
      </p:pic>
    </p:spTree>
    <p:extLst>
      <p:ext uri="{BB962C8B-B14F-4D97-AF65-F5344CB8AC3E}">
        <p14:creationId xmlns:p14="http://schemas.microsoft.com/office/powerpoint/2010/main" val="16723254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449390" y="5595661"/>
            <a:ext cx="5859888" cy="1323439"/>
          </a:xfrm>
          <a:prstGeom prst="rect">
            <a:avLst/>
          </a:prstGeom>
          <a:noFill/>
        </p:spPr>
        <p:txBody>
          <a:bodyPr wrap="square" rtlCol="0">
            <a:spAutoFit/>
          </a:bodyPr>
          <a:lstStyle/>
          <a:p>
            <a:r>
              <a:rPr lang="en-US" sz="8000" dirty="0" smtClean="0"/>
              <a:t>Still in Alpha</a:t>
            </a:r>
            <a:endParaRPr lang="en-US" sz="8000" dirty="0">
              <a:solidFill>
                <a:schemeClr val="bg1"/>
              </a:solidFill>
            </a:endParaRPr>
          </a:p>
        </p:txBody>
      </p:sp>
      <p:sp>
        <p:nvSpPr>
          <p:cNvPr id="9" name="TextBox 8"/>
          <p:cNvSpPr txBox="1"/>
          <p:nvPr/>
        </p:nvSpPr>
        <p:spPr>
          <a:xfrm>
            <a:off x="4350911" y="373559"/>
            <a:ext cx="4056845" cy="769441"/>
          </a:xfrm>
          <a:prstGeom prst="rect">
            <a:avLst/>
          </a:prstGeom>
          <a:noFill/>
        </p:spPr>
        <p:txBody>
          <a:bodyPr wrap="square" rtlCol="0">
            <a:spAutoFit/>
          </a:bodyPr>
          <a:lstStyle/>
          <a:p>
            <a:r>
              <a:rPr lang="en-US" sz="4400" dirty="0" smtClean="0"/>
              <a:t>Aww… Crap…..</a:t>
            </a:r>
            <a:endParaRPr lang="en-US" sz="4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637" y="1143000"/>
            <a:ext cx="6858000" cy="4572000"/>
          </a:xfrm>
          <a:prstGeom prst="rect">
            <a:avLst/>
          </a:prstGeom>
        </p:spPr>
      </p:pic>
    </p:spTree>
    <p:extLst>
      <p:ext uri="{BB962C8B-B14F-4D97-AF65-F5344CB8AC3E}">
        <p14:creationId xmlns:p14="http://schemas.microsoft.com/office/powerpoint/2010/main" val="19205460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8642" y="463639"/>
            <a:ext cx="7701566" cy="1015663"/>
          </a:xfrm>
          <a:prstGeom prst="rect">
            <a:avLst/>
          </a:prstGeom>
          <a:noFill/>
        </p:spPr>
        <p:txBody>
          <a:bodyPr wrap="square" rtlCol="0">
            <a:spAutoFit/>
          </a:bodyPr>
          <a:lstStyle/>
          <a:p>
            <a:r>
              <a:rPr lang="en-US" sz="6000" dirty="0" smtClean="0"/>
              <a:t>Steep Leaning Curve</a:t>
            </a:r>
            <a:endParaRPr lang="en-US" sz="6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460" y="1764407"/>
            <a:ext cx="6177566" cy="46331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0837" y="2846365"/>
            <a:ext cx="2867025" cy="2762250"/>
          </a:xfrm>
          <a:prstGeom prst="rect">
            <a:avLst/>
          </a:prstGeom>
        </p:spPr>
      </p:pic>
    </p:spTree>
    <p:extLst>
      <p:ext uri="{BB962C8B-B14F-4D97-AF65-F5344CB8AC3E}">
        <p14:creationId xmlns:p14="http://schemas.microsoft.com/office/powerpoint/2010/main" val="4162401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5611" y="463639"/>
            <a:ext cx="5525037" cy="923330"/>
          </a:xfrm>
          <a:prstGeom prst="rect">
            <a:avLst/>
          </a:prstGeom>
          <a:noFill/>
        </p:spPr>
        <p:txBody>
          <a:bodyPr wrap="square" rtlCol="0">
            <a:spAutoFit/>
          </a:bodyPr>
          <a:lstStyle/>
          <a:p>
            <a:r>
              <a:rPr lang="en-US" sz="5400" dirty="0" smtClean="0"/>
              <a:t>Part of the Curve</a:t>
            </a:r>
            <a:endParaRPr lang="en-US" sz="5400" dirty="0"/>
          </a:p>
        </p:txBody>
      </p:sp>
      <p:sp>
        <p:nvSpPr>
          <p:cNvPr id="3" name="TextBox 2"/>
          <p:cNvSpPr txBox="1"/>
          <p:nvPr/>
        </p:nvSpPr>
        <p:spPr>
          <a:xfrm>
            <a:off x="927278" y="1386969"/>
            <a:ext cx="6761409" cy="4031873"/>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t>ES6/Typescript</a:t>
            </a:r>
          </a:p>
          <a:p>
            <a:pPr marL="285750" indent="-285750">
              <a:buFont typeface="Arial" panose="020B0604020202020204" pitchFamily="34" charset="0"/>
              <a:buChar char="•"/>
            </a:pPr>
            <a:r>
              <a:rPr lang="en-US" sz="3200" dirty="0" smtClean="0"/>
              <a:t>Decorators</a:t>
            </a:r>
          </a:p>
          <a:p>
            <a:pPr marL="285750" indent="-285750">
              <a:buFont typeface="Arial" panose="020B0604020202020204" pitchFamily="34" charset="0"/>
              <a:buChar char="•"/>
            </a:pPr>
            <a:r>
              <a:rPr lang="en-US" sz="3200" dirty="0" smtClean="0"/>
              <a:t>Module Loaders (SystemJs/</a:t>
            </a:r>
            <a:r>
              <a:rPr lang="en-US" sz="3200" dirty="0" err="1" smtClean="0"/>
              <a:t>Webpack</a:t>
            </a:r>
            <a:r>
              <a:rPr lang="en-US" sz="3200" dirty="0" smtClean="0"/>
              <a:t>)</a:t>
            </a:r>
          </a:p>
          <a:p>
            <a:pPr marL="285750" indent="-285750">
              <a:buFont typeface="Arial" panose="020B0604020202020204" pitchFamily="34" charset="0"/>
              <a:buChar char="•"/>
            </a:pPr>
            <a:r>
              <a:rPr lang="en-US" sz="3200" dirty="0" smtClean="0"/>
              <a:t>Web Components</a:t>
            </a:r>
          </a:p>
          <a:p>
            <a:pPr marL="285750" indent="-285750">
              <a:buFont typeface="Arial" panose="020B0604020202020204" pitchFamily="34" charset="0"/>
              <a:buChar char="•"/>
            </a:pPr>
            <a:r>
              <a:rPr lang="en-US" sz="3200" dirty="0" smtClean="0"/>
              <a:t>Data Architecture using Observables</a:t>
            </a:r>
          </a:p>
          <a:p>
            <a:pPr marL="285750" indent="-285750">
              <a:buFont typeface="Arial" panose="020B0604020202020204" pitchFamily="34" charset="0"/>
              <a:buChar char="•"/>
            </a:pPr>
            <a:r>
              <a:rPr lang="en-US" sz="3200" dirty="0" smtClean="0"/>
              <a:t>Reactive Programming (RxJs)</a:t>
            </a:r>
          </a:p>
          <a:p>
            <a:pPr marL="285750" indent="-285750">
              <a:buFont typeface="Arial" panose="020B0604020202020204" pitchFamily="34" charset="0"/>
              <a:buChar char="•"/>
            </a:pPr>
            <a:r>
              <a:rPr lang="en-US" sz="3200" dirty="0" smtClean="0"/>
              <a:t>DOM</a:t>
            </a:r>
          </a:p>
          <a:p>
            <a:pPr marL="285750" indent="-285750">
              <a:buFont typeface="Arial" panose="020B0604020202020204" pitchFamily="34" charset="0"/>
              <a:buChar char="•"/>
            </a:pPr>
            <a:r>
              <a:rPr lang="en-US" sz="3200" dirty="0" smtClean="0"/>
              <a:t>Zone </a:t>
            </a:r>
            <a:r>
              <a:rPr lang="en-US" sz="3200" dirty="0" err="1" smtClean="0"/>
              <a:t>Js</a:t>
            </a:r>
            <a:r>
              <a:rPr lang="en-US" sz="3200" dirty="0"/>
              <a:t> </a:t>
            </a:r>
            <a:r>
              <a:rPr lang="en-US" sz="3200" dirty="0" smtClean="0"/>
              <a:t>(not covered)</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9220" y="463639"/>
            <a:ext cx="1501462" cy="150146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1848" y="2347998"/>
            <a:ext cx="1617372" cy="161737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54229" y="4348267"/>
            <a:ext cx="1811444" cy="202658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3408" y="4609752"/>
            <a:ext cx="2565545" cy="1765095"/>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754864">
            <a:off x="6817232" y="504854"/>
            <a:ext cx="1343864" cy="1343864"/>
          </a:xfrm>
          <a:prstGeom prst="rect">
            <a:avLst/>
          </a:prstGeom>
        </p:spPr>
      </p:pic>
    </p:spTree>
    <p:extLst>
      <p:ext uri="{BB962C8B-B14F-4D97-AF65-F5344CB8AC3E}">
        <p14:creationId xmlns:p14="http://schemas.microsoft.com/office/powerpoint/2010/main" val="39444134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405" y="1433914"/>
            <a:ext cx="4752975" cy="26765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5440" y="1339403"/>
            <a:ext cx="3920543" cy="304931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5969" y="4110439"/>
            <a:ext cx="4057650" cy="2276475"/>
          </a:xfrm>
          <a:prstGeom prst="rect">
            <a:avLst/>
          </a:prstGeom>
        </p:spPr>
      </p:pic>
      <p:sp>
        <p:nvSpPr>
          <p:cNvPr id="5" name="TextBox 4"/>
          <p:cNvSpPr txBox="1"/>
          <p:nvPr/>
        </p:nvSpPr>
        <p:spPr>
          <a:xfrm>
            <a:off x="4597759" y="309094"/>
            <a:ext cx="3451537" cy="769441"/>
          </a:xfrm>
          <a:prstGeom prst="rect">
            <a:avLst/>
          </a:prstGeom>
          <a:noFill/>
        </p:spPr>
        <p:txBody>
          <a:bodyPr wrap="square" rtlCol="0">
            <a:spAutoFit/>
          </a:bodyPr>
          <a:lstStyle/>
          <a:p>
            <a:r>
              <a:rPr lang="en-US" sz="4400" dirty="0" smtClean="0"/>
              <a:t>The ‘Moment’</a:t>
            </a:r>
            <a:endParaRPr lang="en-US" sz="4400" dirty="0"/>
          </a:p>
        </p:txBody>
      </p:sp>
    </p:spTree>
    <p:extLst>
      <p:ext uri="{BB962C8B-B14F-4D97-AF65-F5344CB8AC3E}">
        <p14:creationId xmlns:p14="http://schemas.microsoft.com/office/powerpoint/2010/main" val="33867429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9701" y="350035"/>
            <a:ext cx="8783392" cy="830997"/>
          </a:xfrm>
          <a:prstGeom prst="rect">
            <a:avLst/>
          </a:prstGeom>
          <a:noFill/>
        </p:spPr>
        <p:txBody>
          <a:bodyPr wrap="square" rtlCol="0">
            <a:spAutoFit/>
          </a:bodyPr>
          <a:lstStyle/>
          <a:p>
            <a:r>
              <a:rPr lang="en-US" sz="4800" dirty="0" smtClean="0"/>
              <a:t>WebComponents.org</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7669" y="201169"/>
            <a:ext cx="2225390" cy="1531068"/>
          </a:xfrm>
          <a:prstGeom prst="rect">
            <a:avLst/>
          </a:prstGeom>
        </p:spPr>
      </p:pic>
      <p:sp>
        <p:nvSpPr>
          <p:cNvPr id="5" name="TextBox 4"/>
          <p:cNvSpPr txBox="1"/>
          <p:nvPr/>
        </p:nvSpPr>
        <p:spPr>
          <a:xfrm>
            <a:off x="824248" y="1423426"/>
            <a:ext cx="8783392" cy="3293209"/>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A standard for Web Components</a:t>
            </a:r>
          </a:p>
          <a:p>
            <a:endParaRPr lang="en-US" sz="2400" dirty="0"/>
          </a:p>
          <a:p>
            <a:pPr marL="342900" indent="-342900">
              <a:buFont typeface="Arial" panose="020B0604020202020204" pitchFamily="34" charset="0"/>
              <a:buChar char="•"/>
            </a:pPr>
            <a:r>
              <a:rPr lang="en-US" sz="2400" dirty="0" smtClean="0"/>
              <a:t>Encapsulation and Reusability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Specifications	</a:t>
            </a:r>
          </a:p>
          <a:p>
            <a:r>
              <a:rPr lang="en-US" sz="2400" dirty="0" smtClean="0"/>
              <a:t>	</a:t>
            </a:r>
            <a:r>
              <a:rPr lang="en-US" sz="2000" dirty="0" smtClean="0"/>
              <a:t>Create Custom HTML Elements</a:t>
            </a:r>
          </a:p>
          <a:p>
            <a:r>
              <a:rPr lang="en-US" sz="2000" dirty="0"/>
              <a:t>	</a:t>
            </a:r>
            <a:r>
              <a:rPr lang="en-US" sz="2000" dirty="0" smtClean="0"/>
              <a:t>Import of one HTML documents into another</a:t>
            </a:r>
          </a:p>
          <a:p>
            <a:r>
              <a:rPr lang="en-US" sz="2000" dirty="0"/>
              <a:t>	</a:t>
            </a:r>
            <a:r>
              <a:rPr lang="en-US" sz="2000" dirty="0" smtClean="0"/>
              <a:t>Define templates (HTML fragments)</a:t>
            </a:r>
          </a:p>
          <a:p>
            <a:r>
              <a:rPr lang="en-US" sz="2000" dirty="0"/>
              <a:t>	</a:t>
            </a:r>
            <a:r>
              <a:rPr lang="en-US" sz="2000" dirty="0" smtClean="0"/>
              <a:t>Shadow DOM for better encapsulation</a:t>
            </a:r>
            <a:r>
              <a:rPr lang="en-US" sz="2400" dirty="0" smtClean="0"/>
              <a:t>		</a:t>
            </a:r>
          </a:p>
        </p:txBody>
      </p:sp>
    </p:spTree>
    <p:extLst>
      <p:ext uri="{BB962C8B-B14F-4D97-AF65-F5344CB8AC3E}">
        <p14:creationId xmlns:p14="http://schemas.microsoft.com/office/powerpoint/2010/main" val="11195545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69701" y="350035"/>
            <a:ext cx="6297769" cy="830997"/>
          </a:xfrm>
          <a:prstGeom prst="rect">
            <a:avLst/>
          </a:prstGeom>
          <a:noFill/>
        </p:spPr>
        <p:txBody>
          <a:bodyPr wrap="square" rtlCol="0">
            <a:spAutoFit/>
          </a:bodyPr>
          <a:lstStyle/>
          <a:p>
            <a:r>
              <a:rPr lang="en-US" sz="4800" dirty="0" smtClean="0"/>
              <a:t>Web Components</a:t>
            </a:r>
            <a:endParaRPr lang="en-US" sz="4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2667" y="342836"/>
            <a:ext cx="2225390" cy="1531068"/>
          </a:xfrm>
          <a:prstGeom prst="rect">
            <a:avLst/>
          </a:prstGeom>
        </p:spPr>
      </p:pic>
      <p:sp>
        <p:nvSpPr>
          <p:cNvPr id="5" name="TextBox 4"/>
          <p:cNvSpPr txBox="1"/>
          <p:nvPr/>
        </p:nvSpPr>
        <p:spPr>
          <a:xfrm>
            <a:off x="669701" y="1384789"/>
            <a:ext cx="8783392" cy="4062651"/>
          </a:xfrm>
          <a:prstGeom prst="rect">
            <a:avLst/>
          </a:prstGeom>
          <a:noFill/>
        </p:spPr>
        <p:txBody>
          <a:bodyPr wrap="square" rtlCol="0">
            <a:spAutoFit/>
          </a:bodyPr>
          <a:lstStyle/>
          <a:p>
            <a:pPr marL="342900" indent="-342900">
              <a:buFont typeface="Arial" panose="020B0604020202020204" pitchFamily="34" charset="0"/>
              <a:buChar char="•"/>
            </a:pPr>
            <a:r>
              <a:rPr lang="en-US" sz="2400" dirty="0"/>
              <a:t>Custom Elements - Enables the extension of HTML through custom tags</a:t>
            </a:r>
            <a:r>
              <a:rPr lang="en-US" sz="2400" dirty="0" smtClean="0"/>
              <a:t>.</a:t>
            </a:r>
          </a:p>
          <a:p>
            <a:endParaRPr lang="en-US" sz="2400" dirty="0"/>
          </a:p>
          <a:p>
            <a:pPr marL="342900" indent="-342900">
              <a:buFont typeface="Arial" panose="020B0604020202020204" pitchFamily="34" charset="0"/>
              <a:buChar char="•"/>
            </a:pPr>
            <a:r>
              <a:rPr lang="en-US" sz="2400" dirty="0"/>
              <a:t>HTML Imports - Enables packaging of various resources (HTML, CSS, JS, etc</a:t>
            </a:r>
            <a:r>
              <a:rPr lang="en-US" sz="2400" dirty="0" smtClean="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Template Element - Enables the inclusion of inert HTML in a document</a:t>
            </a:r>
            <a:r>
              <a:rPr lang="en-US" sz="2400" dirty="0" smtClean="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Shadow DOM - Enables encapsulation of DOM and CSS.</a:t>
            </a:r>
          </a:p>
          <a:p>
            <a:endParaRPr lang="en-US" dirty="0"/>
          </a:p>
        </p:txBody>
      </p:sp>
      <p:sp>
        <p:nvSpPr>
          <p:cNvPr id="6" name="TextBox 5"/>
          <p:cNvSpPr txBox="1"/>
          <p:nvPr/>
        </p:nvSpPr>
        <p:spPr>
          <a:xfrm>
            <a:off x="824248" y="5640946"/>
            <a:ext cx="8498419" cy="646331"/>
          </a:xfrm>
          <a:prstGeom prst="rect">
            <a:avLst/>
          </a:prstGeom>
          <a:noFill/>
        </p:spPr>
        <p:txBody>
          <a:bodyPr wrap="square" rtlCol="0">
            <a:spAutoFit/>
          </a:bodyPr>
          <a:lstStyle/>
          <a:p>
            <a:r>
              <a:rPr lang="en-US" dirty="0"/>
              <a:t>It's worth trying these things out with </a:t>
            </a:r>
            <a:r>
              <a:rPr lang="en-US" dirty="0">
                <a:hlinkClick r:id="rId3"/>
              </a:rPr>
              <a:t>Polymer</a:t>
            </a:r>
            <a:r>
              <a:rPr lang="en-US" dirty="0"/>
              <a:t> or </a:t>
            </a:r>
            <a:r>
              <a:rPr lang="en-US" dirty="0">
                <a:hlinkClick r:id="rId4"/>
              </a:rPr>
              <a:t>X-Tag</a:t>
            </a:r>
            <a:r>
              <a:rPr lang="en-US" dirty="0"/>
              <a:t>. They're projects that </a:t>
            </a:r>
            <a:r>
              <a:rPr lang="en-US" dirty="0" err="1"/>
              <a:t>polyfill</a:t>
            </a:r>
            <a:r>
              <a:rPr lang="en-US" dirty="0"/>
              <a:t> Web Components so we can use them as they're planned, today.</a:t>
            </a:r>
          </a:p>
        </p:txBody>
      </p:sp>
    </p:spTree>
    <p:extLst>
      <p:ext uri="{BB962C8B-B14F-4D97-AF65-F5344CB8AC3E}">
        <p14:creationId xmlns:p14="http://schemas.microsoft.com/office/powerpoint/2010/main" val="30420878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1952</TotalTime>
  <Words>669</Words>
  <Application>Microsoft Office PowerPoint</Application>
  <PresentationFormat>Widescreen</PresentationFormat>
  <Paragraphs>153</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Infosys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2.0</dc:title>
  <dc:creator>Pragyan Das 02</dc:creator>
  <cp:lastModifiedBy>Pragyan Das 02</cp:lastModifiedBy>
  <cp:revision>88</cp:revision>
  <dcterms:created xsi:type="dcterms:W3CDTF">2015-11-04T05:50:53Z</dcterms:created>
  <dcterms:modified xsi:type="dcterms:W3CDTF">2015-11-15T17:53:41Z</dcterms:modified>
</cp:coreProperties>
</file>